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0" r:id="rId2"/>
    <p:sldId id="257" r:id="rId3"/>
    <p:sldId id="277" r:id="rId4"/>
    <p:sldId id="272" r:id="rId5"/>
    <p:sldId id="273" r:id="rId6"/>
    <p:sldId id="274" r:id="rId7"/>
    <p:sldId id="275" r:id="rId8"/>
    <p:sldId id="276" r:id="rId9"/>
    <p:sldId id="260" r:id="rId10"/>
    <p:sldId id="258" r:id="rId11"/>
    <p:sldId id="261" r:id="rId12"/>
    <p:sldId id="262" r:id="rId13"/>
    <p:sldId id="259" r:id="rId14"/>
    <p:sldId id="265" r:id="rId15"/>
    <p:sldId id="266" r:id="rId16"/>
    <p:sldId id="263" r:id="rId17"/>
    <p:sldId id="267" r:id="rId18"/>
    <p:sldId id="271" r:id="rId19"/>
    <p:sldId id="26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864" y="81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6E9FC-3A7B-4E86-8005-C30AE1D344FF}" type="datetimeFigureOut">
              <a:rPr lang="es-PE" smtClean="0"/>
              <a:t>14/04/2016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C8C4C-EA9C-4AAF-AA45-7CD54C5F5ED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09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Among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Andean</a:t>
            </a:r>
            <a:r>
              <a:rPr lang="es-PE" dirty="0" smtClean="0"/>
              <a:t> </a:t>
            </a:r>
            <a:r>
              <a:rPr lang="es-PE" dirty="0" err="1" smtClean="0"/>
              <a:t>countries</a:t>
            </a:r>
            <a:r>
              <a:rPr lang="es-PE" dirty="0" smtClean="0"/>
              <a:t>, </a:t>
            </a:r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first</a:t>
            </a:r>
            <a:r>
              <a:rPr lang="es-PE" dirty="0" smtClean="0"/>
              <a:t> “</a:t>
            </a:r>
            <a:r>
              <a:rPr lang="es-PE" dirty="0" err="1" smtClean="0"/>
              <a:t>translation</a:t>
            </a:r>
            <a:r>
              <a:rPr lang="es-PE" dirty="0" smtClean="0"/>
              <a:t> </a:t>
            </a:r>
            <a:r>
              <a:rPr lang="es-PE" dirty="0" err="1" smtClean="0"/>
              <a:t>policy</a:t>
            </a:r>
            <a:r>
              <a:rPr lang="es-PE" dirty="0" smtClean="0"/>
              <a:t>” as </a:t>
            </a:r>
            <a:r>
              <a:rPr lang="es-PE" dirty="0" err="1" smtClean="0"/>
              <a:t>such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devoted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peoples</a:t>
            </a:r>
            <a:r>
              <a:rPr lang="es-PE" dirty="0" smtClean="0"/>
              <a:t>. </a:t>
            </a:r>
            <a:r>
              <a:rPr lang="es-PE" dirty="0" err="1" smtClean="0"/>
              <a:t>Therefore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need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document</a:t>
            </a:r>
            <a:r>
              <a:rPr lang="es-PE" dirty="0" smtClean="0"/>
              <a:t> and </a:t>
            </a:r>
            <a:r>
              <a:rPr lang="es-PE" dirty="0" err="1" smtClean="0"/>
              <a:t>analyse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initiative</a:t>
            </a:r>
            <a:r>
              <a:rPr lang="es-PE" dirty="0" smtClean="0"/>
              <a:t>.</a:t>
            </a:r>
            <a:r>
              <a:rPr lang="es-PE" baseline="0" dirty="0" smtClean="0"/>
              <a:t> </a:t>
            </a:r>
          </a:p>
          <a:p>
            <a:endParaRPr lang="es-PE" baseline="0" dirty="0" smtClean="0"/>
          </a:p>
          <a:p>
            <a:r>
              <a:rPr lang="es-PE" dirty="0" smtClean="0"/>
              <a:t>And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wanted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take</a:t>
            </a:r>
            <a:r>
              <a:rPr lang="es-PE" dirty="0" smtClean="0"/>
              <a:t> </a:t>
            </a:r>
            <a:r>
              <a:rPr lang="es-PE" dirty="0" err="1" smtClean="0"/>
              <a:t>into</a:t>
            </a:r>
            <a:r>
              <a:rPr lang="es-PE" dirty="0" smtClean="0"/>
              <a:t> </a:t>
            </a:r>
            <a:r>
              <a:rPr lang="es-PE" dirty="0" err="1" smtClean="0"/>
              <a:t>account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perceptions</a:t>
            </a:r>
            <a:r>
              <a:rPr lang="es-PE" dirty="0" smtClean="0"/>
              <a:t>, </a:t>
            </a:r>
            <a:r>
              <a:rPr lang="es-PE" dirty="0" err="1" smtClean="0"/>
              <a:t>experiences</a:t>
            </a:r>
            <a:r>
              <a:rPr lang="es-PE" dirty="0" smtClean="0"/>
              <a:t> and </a:t>
            </a:r>
            <a:r>
              <a:rPr lang="es-PE" dirty="0" err="1" smtClean="0"/>
              <a:t>discourses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These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</a:t>
            </a:r>
            <a:r>
              <a:rPr lang="es-PE" dirty="0" err="1" smtClean="0"/>
              <a:t>include</a:t>
            </a:r>
            <a:r>
              <a:rPr lang="es-PE" dirty="0" smtClean="0"/>
              <a:t> </a:t>
            </a:r>
            <a:r>
              <a:rPr lang="es-PE" dirty="0" err="1" smtClean="0"/>
              <a:t>speakers</a:t>
            </a:r>
            <a:r>
              <a:rPr lang="es-PE" dirty="0" smtClean="0"/>
              <a:t> of </a:t>
            </a:r>
            <a:r>
              <a:rPr lang="es-PE" dirty="0" err="1" smtClean="0"/>
              <a:t>different</a:t>
            </a:r>
            <a:r>
              <a:rPr lang="es-PE" dirty="0" smtClean="0"/>
              <a:t> </a:t>
            </a:r>
            <a:r>
              <a:rPr lang="es-PE" dirty="0" err="1" smtClean="0"/>
              <a:t>varieties</a:t>
            </a:r>
            <a:r>
              <a:rPr lang="es-PE" dirty="0" smtClean="0"/>
              <a:t> of Quechua.</a:t>
            </a:r>
          </a:p>
          <a:p>
            <a:endParaRPr lang="es-PE" dirty="0"/>
          </a:p>
          <a:p>
            <a:r>
              <a:rPr lang="es-PE" dirty="0" smtClean="0"/>
              <a:t>As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will</a:t>
            </a:r>
            <a:r>
              <a:rPr lang="es-PE" baseline="0" dirty="0" smtClean="0"/>
              <a:t> </a:t>
            </a:r>
            <a:r>
              <a:rPr lang="es-PE" baseline="0" dirty="0" err="1" smtClean="0"/>
              <a:t>see</a:t>
            </a:r>
            <a:r>
              <a:rPr lang="es-PE" baseline="0" dirty="0" smtClean="0"/>
              <a:t>, </a:t>
            </a:r>
            <a:r>
              <a:rPr lang="es-PE" baseline="0" dirty="0" err="1" smtClean="0"/>
              <a:t>they</a:t>
            </a:r>
            <a:r>
              <a:rPr lang="es-PE" baseline="0" dirty="0" smtClean="0"/>
              <a:t> </a:t>
            </a:r>
            <a:r>
              <a:rPr lang="es-PE" baseline="0" dirty="0" err="1" smtClean="0"/>
              <a:t>have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an</a:t>
            </a:r>
            <a:r>
              <a:rPr lang="es-PE" baseline="0" dirty="0" smtClean="0"/>
              <a:t> auto-</a:t>
            </a:r>
            <a:r>
              <a:rPr lang="es-PE" baseline="0" dirty="0" err="1" smtClean="0"/>
              <a:t>perception</a:t>
            </a:r>
            <a:r>
              <a:rPr lang="es-PE" baseline="0" dirty="0" smtClean="0"/>
              <a:t> of </a:t>
            </a:r>
            <a:r>
              <a:rPr lang="es-PE" baseline="0" dirty="0" err="1" smtClean="0"/>
              <a:t>delegates</a:t>
            </a:r>
            <a:r>
              <a:rPr lang="es-PE" baseline="0" dirty="0" smtClean="0"/>
              <a:t> </a:t>
            </a:r>
            <a:r>
              <a:rPr lang="es-PE" baseline="0" dirty="0" err="1" smtClean="0"/>
              <a:t>or</a:t>
            </a:r>
            <a:r>
              <a:rPr lang="es-PE" baseline="0" dirty="0" smtClean="0"/>
              <a:t> cultural </a:t>
            </a:r>
            <a:r>
              <a:rPr lang="es-PE" baseline="0" dirty="0" err="1" smtClean="0"/>
              <a:t>ambassadors</a:t>
            </a:r>
            <a:r>
              <a:rPr lang="es-PE" baseline="0" dirty="0" smtClean="0"/>
              <a:t> in </a:t>
            </a:r>
            <a:r>
              <a:rPr lang="es-PE" baseline="0" dirty="0" err="1" smtClean="0"/>
              <a:t>the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first</a:t>
            </a:r>
            <a:r>
              <a:rPr lang="es-PE" baseline="0" dirty="0" smtClean="0"/>
              <a:t> place.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978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Mauro, a </a:t>
            </a:r>
            <a:r>
              <a:rPr lang="es-PE" dirty="0" err="1" smtClean="0"/>
              <a:t>matsiguenka</a:t>
            </a:r>
            <a:r>
              <a:rPr lang="es-PE" dirty="0" smtClean="0"/>
              <a:t> speaker, </a:t>
            </a:r>
            <a:r>
              <a:rPr lang="es-PE" dirty="0" err="1" smtClean="0"/>
              <a:t>clearly</a:t>
            </a:r>
            <a:r>
              <a:rPr lang="es-PE" dirty="0" smtClean="0"/>
              <a:t> positions </a:t>
            </a:r>
            <a:r>
              <a:rPr lang="es-PE" dirty="0" err="1" smtClean="0"/>
              <a:t>himself</a:t>
            </a:r>
            <a:r>
              <a:rPr lang="es-PE" dirty="0" smtClean="0"/>
              <a:t> as </a:t>
            </a:r>
            <a:r>
              <a:rPr lang="es-PE" dirty="0" err="1" smtClean="0"/>
              <a:t>part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“</a:t>
            </a:r>
            <a:r>
              <a:rPr lang="es-PE" dirty="0" err="1" smtClean="0"/>
              <a:t>authentic</a:t>
            </a:r>
            <a:r>
              <a:rPr lang="es-PE" dirty="0" smtClean="0"/>
              <a:t>” </a:t>
            </a:r>
            <a:r>
              <a:rPr lang="es-PE" dirty="0" err="1" smtClean="0"/>
              <a:t>group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smtClean="0"/>
              <a:t>Mercedes </a:t>
            </a:r>
            <a:r>
              <a:rPr lang="es-PE" dirty="0" err="1" smtClean="0"/>
              <a:t>does</a:t>
            </a:r>
            <a:r>
              <a:rPr lang="es-PE" dirty="0" smtClean="0"/>
              <a:t> </a:t>
            </a:r>
            <a:r>
              <a:rPr lang="es-PE" dirty="0" err="1" smtClean="0"/>
              <a:t>not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smtClean="0"/>
              <a:t>As </a:t>
            </a:r>
            <a:r>
              <a:rPr lang="es-PE" dirty="0" err="1" smtClean="0"/>
              <a:t>we</a:t>
            </a:r>
            <a:r>
              <a:rPr lang="es-PE" dirty="0" smtClean="0"/>
              <a:t> can imagine, </a:t>
            </a:r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positioning</a:t>
            </a:r>
            <a:r>
              <a:rPr lang="es-PE" dirty="0" smtClean="0"/>
              <a:t> can lead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different</a:t>
            </a:r>
            <a:r>
              <a:rPr lang="es-PE" dirty="0" smtClean="0"/>
              <a:t> </a:t>
            </a:r>
            <a:r>
              <a:rPr lang="es-PE" dirty="0" err="1" smtClean="0"/>
              <a:t>hierarchies</a:t>
            </a:r>
            <a:r>
              <a:rPr lang="es-PE" dirty="0" smtClean="0"/>
              <a:t> </a:t>
            </a:r>
            <a:r>
              <a:rPr lang="es-PE" dirty="0" err="1" smtClean="0"/>
              <a:t>between</a:t>
            </a:r>
            <a:r>
              <a:rPr lang="es-PE" dirty="0" smtClean="0"/>
              <a:t> </a:t>
            </a:r>
            <a:r>
              <a:rPr lang="es-PE" dirty="0" err="1" smtClean="0"/>
              <a:t>these</a:t>
            </a:r>
            <a:r>
              <a:rPr lang="es-PE" dirty="0" smtClean="0"/>
              <a:t> new </a:t>
            </a:r>
            <a:r>
              <a:rPr lang="es-PE" dirty="0" err="1" smtClean="0"/>
              <a:t>professionals</a:t>
            </a:r>
            <a:r>
              <a:rPr lang="es-PE" dirty="0" smtClean="0"/>
              <a:t> and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average</a:t>
            </a:r>
            <a:r>
              <a:rPr lang="es-PE" dirty="0" smtClean="0"/>
              <a:t> </a:t>
            </a:r>
            <a:r>
              <a:rPr lang="es-PE" dirty="0" err="1" smtClean="0"/>
              <a:t>speakers</a:t>
            </a:r>
            <a:r>
              <a:rPr lang="es-PE" dirty="0" smtClean="0"/>
              <a:t> </a:t>
            </a:r>
            <a:r>
              <a:rPr lang="es-PE" dirty="0" err="1" smtClean="0"/>
              <a:t>they</a:t>
            </a:r>
            <a:r>
              <a:rPr lang="es-PE" dirty="0" smtClean="0"/>
              <a:t> are </a:t>
            </a:r>
            <a:r>
              <a:rPr lang="es-PE" dirty="0" err="1" smtClean="0"/>
              <a:t>supposed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serve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smtClean="0"/>
              <a:t>As </a:t>
            </a:r>
            <a:r>
              <a:rPr lang="es-PE" dirty="0" err="1" smtClean="0"/>
              <a:t>we</a:t>
            </a:r>
            <a:r>
              <a:rPr lang="es-PE" dirty="0" smtClean="0"/>
              <a:t> can </a:t>
            </a:r>
            <a:r>
              <a:rPr lang="es-PE" dirty="0" err="1" smtClean="0"/>
              <a:t>see</a:t>
            </a:r>
            <a:r>
              <a:rPr lang="es-PE" dirty="0" smtClean="0"/>
              <a:t> </a:t>
            </a:r>
            <a:r>
              <a:rPr lang="es-PE" dirty="0" err="1" smtClean="0"/>
              <a:t>also</a:t>
            </a:r>
            <a:r>
              <a:rPr lang="es-PE" dirty="0" smtClean="0"/>
              <a:t>,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discourses</a:t>
            </a:r>
            <a:r>
              <a:rPr lang="es-PE" dirty="0" smtClean="0"/>
              <a:t> of </a:t>
            </a:r>
            <a:r>
              <a:rPr lang="es-PE" dirty="0" err="1" smtClean="0"/>
              <a:t>essencialization</a:t>
            </a:r>
            <a:r>
              <a:rPr lang="es-PE" dirty="0" smtClean="0"/>
              <a:t> can lead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hierarchies</a:t>
            </a:r>
            <a:r>
              <a:rPr lang="es-PE" dirty="0" smtClean="0"/>
              <a:t> </a:t>
            </a:r>
            <a:r>
              <a:rPr lang="es-PE" dirty="0" err="1" smtClean="0"/>
              <a:t>among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peoples</a:t>
            </a:r>
            <a:r>
              <a:rPr lang="es-PE" dirty="0" smtClean="0"/>
              <a:t> </a:t>
            </a:r>
            <a:r>
              <a:rPr lang="es-PE" dirty="0" err="1" smtClean="0"/>
              <a:t>themselves</a:t>
            </a:r>
            <a:r>
              <a:rPr lang="es-PE" dirty="0" smtClean="0"/>
              <a:t>, and </a:t>
            </a:r>
            <a:r>
              <a:rPr lang="es-PE" dirty="0" err="1" smtClean="0"/>
              <a:t>not</a:t>
            </a:r>
            <a:r>
              <a:rPr lang="es-PE" dirty="0" smtClean="0"/>
              <a:t> </a:t>
            </a:r>
            <a:r>
              <a:rPr lang="es-PE" dirty="0" err="1" smtClean="0"/>
              <a:t>only</a:t>
            </a:r>
            <a:r>
              <a:rPr lang="es-PE" dirty="0" smtClean="0"/>
              <a:t> </a:t>
            </a:r>
            <a:r>
              <a:rPr lang="es-PE" dirty="0" err="1" smtClean="0"/>
              <a:t>with</a:t>
            </a:r>
            <a:r>
              <a:rPr lang="es-PE" dirty="0" smtClean="0"/>
              <a:t> </a:t>
            </a:r>
            <a:r>
              <a:rPr lang="es-PE" dirty="0" err="1" smtClean="0"/>
              <a:t>reference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wider</a:t>
            </a:r>
            <a:r>
              <a:rPr lang="es-PE" dirty="0" smtClean="0"/>
              <a:t>, non-</a:t>
            </a:r>
            <a:r>
              <a:rPr lang="es-PE" dirty="0" err="1" smtClean="0"/>
              <a:t>indigenous</a:t>
            </a:r>
            <a:r>
              <a:rPr lang="es-PE" dirty="0" smtClean="0"/>
              <a:t>, </a:t>
            </a:r>
            <a:r>
              <a:rPr lang="es-PE" dirty="0" err="1" smtClean="0"/>
              <a:t>society</a:t>
            </a:r>
            <a:r>
              <a:rPr lang="es-PE" dirty="0" smtClean="0"/>
              <a:t>. 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342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A </a:t>
            </a:r>
            <a:r>
              <a:rPr lang="es-PE" dirty="0" err="1" smtClean="0"/>
              <a:t>path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working</a:t>
            </a:r>
            <a:r>
              <a:rPr lang="es-PE" dirty="0" smtClean="0"/>
              <a:t> </a:t>
            </a:r>
            <a:r>
              <a:rPr lang="es-PE" dirty="0" err="1" smtClean="0"/>
              <a:t>on</a:t>
            </a:r>
            <a:r>
              <a:rPr lang="es-PE" dirty="0" smtClean="0"/>
              <a:t> </a:t>
            </a:r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correlate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information</a:t>
            </a:r>
            <a:r>
              <a:rPr lang="es-PE" dirty="0" smtClean="0"/>
              <a:t> </a:t>
            </a:r>
            <a:r>
              <a:rPr lang="es-PE" dirty="0" err="1" smtClean="0"/>
              <a:t>about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antecedents</a:t>
            </a:r>
            <a:r>
              <a:rPr lang="es-PE" baseline="0" dirty="0" smtClean="0"/>
              <a:t> of </a:t>
            </a:r>
            <a:r>
              <a:rPr lang="es-PE" baseline="0" dirty="0" err="1" smtClean="0"/>
              <a:t>the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trainees</a:t>
            </a:r>
            <a:r>
              <a:rPr lang="es-PE" baseline="0" dirty="0" smtClean="0"/>
              <a:t> (</a:t>
            </a:r>
            <a:r>
              <a:rPr lang="es-PE" baseline="0" dirty="0" err="1" smtClean="0"/>
              <a:t>for</a:t>
            </a:r>
            <a:r>
              <a:rPr lang="es-PE" baseline="0" dirty="0" smtClean="0"/>
              <a:t> </a:t>
            </a:r>
            <a:r>
              <a:rPr lang="es-PE" baseline="0" dirty="0" err="1" smtClean="0"/>
              <a:t>example</a:t>
            </a:r>
            <a:r>
              <a:rPr lang="es-PE" baseline="0" dirty="0" smtClean="0"/>
              <a:t>, </a:t>
            </a:r>
            <a:r>
              <a:rPr lang="es-PE" baseline="0" dirty="0" err="1" smtClean="0"/>
              <a:t>what</a:t>
            </a:r>
            <a:r>
              <a:rPr lang="es-PE" baseline="0" dirty="0" smtClean="0"/>
              <a:t> </a:t>
            </a:r>
            <a:r>
              <a:rPr lang="es-PE" baseline="0" dirty="0" err="1" smtClean="0"/>
              <a:t>kind</a:t>
            </a:r>
            <a:r>
              <a:rPr lang="es-PE" baseline="0" dirty="0" smtClean="0"/>
              <a:t> of </a:t>
            </a:r>
            <a:r>
              <a:rPr lang="es-PE" baseline="0" dirty="0" err="1" smtClean="0"/>
              <a:t>institution</a:t>
            </a:r>
            <a:r>
              <a:rPr lang="es-PE" baseline="0" dirty="0" smtClean="0"/>
              <a:t> </a:t>
            </a:r>
            <a:r>
              <a:rPr lang="es-PE" baseline="0" dirty="0" err="1" smtClean="0"/>
              <a:t>supports</a:t>
            </a:r>
            <a:r>
              <a:rPr lang="es-PE" baseline="0" dirty="0" smtClean="0"/>
              <a:t> </a:t>
            </a:r>
            <a:r>
              <a:rPr lang="es-PE" baseline="0" dirty="0" err="1" smtClean="0"/>
              <a:t>their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application</a:t>
            </a:r>
            <a:r>
              <a:rPr lang="es-PE" baseline="0" dirty="0" smtClean="0"/>
              <a:t>) </a:t>
            </a:r>
            <a:r>
              <a:rPr lang="es-PE" baseline="0" dirty="0" err="1" smtClean="0"/>
              <a:t>with</a:t>
            </a:r>
            <a:r>
              <a:rPr lang="es-PE" baseline="0" dirty="0" smtClean="0"/>
              <a:t> </a:t>
            </a:r>
            <a:r>
              <a:rPr lang="es-PE" baseline="0" dirty="0" err="1" smtClean="0"/>
              <a:t>the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forms</a:t>
            </a:r>
            <a:r>
              <a:rPr lang="es-PE" baseline="0" dirty="0" smtClean="0"/>
              <a:t> of </a:t>
            </a:r>
            <a:r>
              <a:rPr lang="es-PE" baseline="0" dirty="0" err="1" smtClean="0"/>
              <a:t>activism</a:t>
            </a:r>
            <a:r>
              <a:rPr lang="es-PE" baseline="0" dirty="0" smtClean="0"/>
              <a:t> and </a:t>
            </a:r>
            <a:r>
              <a:rPr lang="es-PE" baseline="0" dirty="0" err="1" smtClean="0"/>
              <a:t>ideological</a:t>
            </a:r>
            <a:r>
              <a:rPr lang="es-PE" baseline="0" dirty="0" smtClean="0"/>
              <a:t> </a:t>
            </a:r>
            <a:r>
              <a:rPr lang="es-PE" baseline="0" dirty="0" err="1" smtClean="0"/>
              <a:t>stances</a:t>
            </a:r>
            <a:r>
              <a:rPr lang="es-PE" baseline="0" dirty="0" smtClean="0"/>
              <a:t> </a:t>
            </a:r>
            <a:r>
              <a:rPr lang="es-PE" baseline="0" dirty="0" err="1" smtClean="0"/>
              <a:t>we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have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observed</a:t>
            </a:r>
            <a:r>
              <a:rPr lang="es-PE" baseline="0" dirty="0" smtClean="0"/>
              <a:t>.</a:t>
            </a:r>
          </a:p>
          <a:p>
            <a:endParaRPr lang="es-PE" baseline="0" dirty="0" smtClean="0"/>
          </a:p>
          <a:p>
            <a:r>
              <a:rPr lang="es-PE" baseline="0" dirty="0" smtClean="0"/>
              <a:t>A more fine-</a:t>
            </a:r>
            <a:r>
              <a:rPr lang="es-PE" baseline="0" dirty="0" err="1" smtClean="0"/>
              <a:t>grained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analysis</a:t>
            </a:r>
            <a:r>
              <a:rPr lang="es-PE" baseline="0" dirty="0" smtClean="0"/>
              <a:t> of </a:t>
            </a:r>
            <a:r>
              <a:rPr lang="es-PE" baseline="0" dirty="0" err="1" smtClean="0"/>
              <a:t>the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biographical</a:t>
            </a:r>
            <a:r>
              <a:rPr lang="es-PE" baseline="0" dirty="0" smtClean="0"/>
              <a:t> interviews </a:t>
            </a:r>
            <a:r>
              <a:rPr lang="es-PE" baseline="0" dirty="0" err="1" smtClean="0"/>
              <a:t>we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have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conducted</a:t>
            </a:r>
            <a:r>
              <a:rPr lang="es-PE" baseline="0" dirty="0" smtClean="0"/>
              <a:t> </a:t>
            </a:r>
            <a:r>
              <a:rPr lang="es-PE" baseline="0" dirty="0" err="1" smtClean="0"/>
              <a:t>with</a:t>
            </a:r>
            <a:r>
              <a:rPr lang="es-PE" baseline="0" dirty="0" smtClean="0"/>
              <a:t> </a:t>
            </a:r>
            <a:r>
              <a:rPr lang="es-PE" baseline="0" dirty="0" err="1" smtClean="0"/>
              <a:t>some</a:t>
            </a:r>
            <a:r>
              <a:rPr lang="es-PE" baseline="0" dirty="0" smtClean="0"/>
              <a:t> of </a:t>
            </a:r>
            <a:r>
              <a:rPr lang="es-PE" baseline="0" dirty="0" err="1" smtClean="0"/>
              <a:t>the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trainees</a:t>
            </a:r>
            <a:r>
              <a:rPr lang="es-PE" baseline="0" dirty="0" smtClean="0"/>
              <a:t> </a:t>
            </a:r>
            <a:r>
              <a:rPr lang="es-PE" baseline="0" dirty="0" err="1" smtClean="0"/>
              <a:t>would</a:t>
            </a:r>
            <a:r>
              <a:rPr lang="es-PE" baseline="0" dirty="0" smtClean="0"/>
              <a:t> </a:t>
            </a:r>
            <a:r>
              <a:rPr lang="es-PE" baseline="0" dirty="0" err="1" smtClean="0"/>
              <a:t>help</a:t>
            </a:r>
            <a:r>
              <a:rPr lang="es-PE" baseline="0" dirty="0" smtClean="0"/>
              <a:t> </a:t>
            </a:r>
            <a:r>
              <a:rPr lang="es-PE" baseline="0" dirty="0" err="1" smtClean="0"/>
              <a:t>to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answer</a:t>
            </a:r>
            <a:r>
              <a:rPr lang="es-PE" baseline="0" dirty="0" smtClean="0"/>
              <a:t> </a:t>
            </a:r>
            <a:r>
              <a:rPr lang="es-PE" baseline="0" dirty="0" err="1" smtClean="0"/>
              <a:t>these</a:t>
            </a:r>
            <a:r>
              <a:rPr lang="es-PE" baseline="0" dirty="0" smtClean="0"/>
              <a:t> final </a:t>
            </a:r>
            <a:r>
              <a:rPr lang="es-PE" baseline="0" dirty="0" err="1" smtClean="0"/>
              <a:t>questions</a:t>
            </a:r>
            <a:r>
              <a:rPr lang="es-PE" baseline="0" dirty="0" smtClean="0"/>
              <a:t>. 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3443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Some</a:t>
            </a:r>
            <a:r>
              <a:rPr lang="es-PE" dirty="0" smtClean="0"/>
              <a:t> final </a:t>
            </a:r>
            <a:r>
              <a:rPr lang="es-PE" dirty="0" err="1" smtClean="0"/>
              <a:t>remarks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activism</a:t>
            </a:r>
            <a:r>
              <a:rPr lang="es-PE" dirty="0" smtClean="0"/>
              <a:t> </a:t>
            </a:r>
            <a:r>
              <a:rPr lang="es-PE" dirty="0" err="1" smtClean="0"/>
              <a:t>we</a:t>
            </a:r>
            <a:r>
              <a:rPr lang="es-PE" dirty="0" smtClean="0"/>
              <a:t> are </a:t>
            </a:r>
            <a:r>
              <a:rPr lang="es-PE" dirty="0" err="1" smtClean="0"/>
              <a:t>describing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different</a:t>
            </a:r>
            <a:r>
              <a:rPr lang="es-PE" dirty="0" smtClean="0"/>
              <a:t> in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it</a:t>
            </a:r>
            <a:r>
              <a:rPr lang="es-PE" dirty="0" smtClean="0"/>
              <a:t> </a:t>
            </a:r>
            <a:r>
              <a:rPr lang="es-PE" dirty="0" err="1" smtClean="0"/>
              <a:t>highlights</a:t>
            </a:r>
            <a:r>
              <a:rPr lang="es-PE" dirty="0" smtClean="0"/>
              <a:t> cultural and </a:t>
            </a:r>
            <a:r>
              <a:rPr lang="es-PE" dirty="0" err="1" smtClean="0"/>
              <a:t>linguistic</a:t>
            </a:r>
            <a:r>
              <a:rPr lang="es-PE" dirty="0" smtClean="0"/>
              <a:t> </a:t>
            </a:r>
            <a:r>
              <a:rPr lang="es-PE" dirty="0" err="1" smtClean="0"/>
              <a:t>aspects</a:t>
            </a:r>
            <a:r>
              <a:rPr lang="es-PE" dirty="0" smtClean="0"/>
              <a:t> of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peoples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smtClean="0"/>
              <a:t>As </a:t>
            </a:r>
            <a:r>
              <a:rPr lang="es-PE" dirty="0" err="1" smtClean="0"/>
              <a:t>language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central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activities</a:t>
            </a:r>
            <a:r>
              <a:rPr lang="es-PE" dirty="0" smtClean="0"/>
              <a:t>, </a:t>
            </a:r>
            <a:r>
              <a:rPr lang="es-PE" dirty="0" err="1" smtClean="0"/>
              <a:t>practices</a:t>
            </a:r>
            <a:r>
              <a:rPr lang="es-PE" dirty="0" smtClean="0"/>
              <a:t>, and </a:t>
            </a:r>
            <a:r>
              <a:rPr lang="es-PE" dirty="0" err="1" smtClean="0"/>
              <a:t>discourses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, </a:t>
            </a:r>
            <a:r>
              <a:rPr lang="es-PE" dirty="0" err="1" smtClean="0"/>
              <a:t>it</a:t>
            </a:r>
            <a:r>
              <a:rPr lang="es-PE" dirty="0" smtClean="0"/>
              <a:t> </a:t>
            </a:r>
            <a:r>
              <a:rPr lang="es-PE" dirty="0" err="1" smtClean="0"/>
              <a:t>was</a:t>
            </a:r>
            <a:r>
              <a:rPr lang="es-PE" dirty="0" smtClean="0"/>
              <a:t> </a:t>
            </a:r>
            <a:r>
              <a:rPr lang="es-PE" dirty="0" err="1" smtClean="0"/>
              <a:t>likely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study</a:t>
            </a:r>
            <a:r>
              <a:rPr lang="es-PE" dirty="0" smtClean="0"/>
              <a:t> of </a:t>
            </a:r>
            <a:r>
              <a:rPr lang="es-PE" dirty="0" err="1" smtClean="0"/>
              <a:t>language</a:t>
            </a:r>
            <a:r>
              <a:rPr lang="es-PE" dirty="0" smtClean="0"/>
              <a:t> </a:t>
            </a:r>
            <a:r>
              <a:rPr lang="es-PE" dirty="0" err="1" smtClean="0"/>
              <a:t>ideologies</a:t>
            </a:r>
            <a:r>
              <a:rPr lang="es-PE" dirty="0" smtClean="0"/>
              <a:t> </a:t>
            </a:r>
            <a:r>
              <a:rPr lang="es-PE" dirty="0" err="1" smtClean="0"/>
              <a:t>could</a:t>
            </a:r>
            <a:r>
              <a:rPr lang="es-PE" dirty="0" smtClean="0"/>
              <a:t> </a:t>
            </a:r>
            <a:r>
              <a:rPr lang="es-PE" dirty="0" err="1" smtClean="0"/>
              <a:t>help</a:t>
            </a:r>
            <a:r>
              <a:rPr lang="es-PE" dirty="0" smtClean="0"/>
              <a:t> </a:t>
            </a:r>
            <a:r>
              <a:rPr lang="es-PE" dirty="0" err="1" smtClean="0"/>
              <a:t>us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illuminate</a:t>
            </a:r>
            <a:r>
              <a:rPr lang="es-PE" dirty="0" smtClean="0"/>
              <a:t> </a:t>
            </a:r>
            <a:r>
              <a:rPr lang="es-PE" dirty="0" err="1" smtClean="0"/>
              <a:t>some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evolving</a:t>
            </a:r>
            <a:r>
              <a:rPr lang="es-PE" dirty="0" smtClean="0"/>
              <a:t> </a:t>
            </a:r>
            <a:r>
              <a:rPr lang="es-PE" dirty="0" err="1" smtClean="0"/>
              <a:t>processes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Crucially</a:t>
            </a:r>
            <a:r>
              <a:rPr lang="es-PE" dirty="0" smtClean="0"/>
              <a:t>, </a:t>
            </a:r>
            <a:r>
              <a:rPr lang="es-PE" dirty="0" err="1" smtClean="0"/>
              <a:t>these</a:t>
            </a:r>
            <a:r>
              <a:rPr lang="es-PE" dirty="0" smtClean="0"/>
              <a:t> </a:t>
            </a:r>
            <a:r>
              <a:rPr lang="es-PE" dirty="0" err="1" smtClean="0"/>
              <a:t>studies</a:t>
            </a:r>
            <a:r>
              <a:rPr lang="es-PE" dirty="0" smtClean="0"/>
              <a:t> can </a:t>
            </a:r>
            <a:r>
              <a:rPr lang="es-PE" dirty="0" err="1" smtClean="0"/>
              <a:t>help</a:t>
            </a:r>
            <a:r>
              <a:rPr lang="es-PE" dirty="0" smtClean="0"/>
              <a:t> </a:t>
            </a:r>
            <a:r>
              <a:rPr lang="es-PE" dirty="0" err="1" smtClean="0"/>
              <a:t>illuminate</a:t>
            </a:r>
            <a:r>
              <a:rPr lang="es-PE" dirty="0" smtClean="0"/>
              <a:t> </a:t>
            </a:r>
            <a:r>
              <a:rPr lang="es-PE" dirty="0" err="1" smtClean="0"/>
              <a:t>some</a:t>
            </a:r>
            <a:r>
              <a:rPr lang="es-PE" dirty="0" smtClean="0"/>
              <a:t> </a:t>
            </a:r>
            <a:r>
              <a:rPr lang="es-PE" dirty="0" err="1" smtClean="0"/>
              <a:t>aspects</a:t>
            </a:r>
            <a:r>
              <a:rPr lang="es-PE" dirty="0" smtClean="0"/>
              <a:t> of </a:t>
            </a:r>
            <a:r>
              <a:rPr lang="es-PE" dirty="0" err="1" smtClean="0"/>
              <a:t>these</a:t>
            </a:r>
            <a:r>
              <a:rPr lang="es-PE" dirty="0" smtClean="0"/>
              <a:t> </a:t>
            </a:r>
            <a:r>
              <a:rPr lang="es-PE" dirty="0" err="1" smtClean="0"/>
              <a:t>practices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are </a:t>
            </a:r>
            <a:r>
              <a:rPr lang="es-PE" dirty="0" err="1" smtClean="0"/>
              <a:t>pitfalls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communication</a:t>
            </a:r>
            <a:r>
              <a:rPr lang="es-PE" dirty="0" smtClean="0"/>
              <a:t> and, </a:t>
            </a:r>
            <a:r>
              <a:rPr lang="es-PE" dirty="0" err="1" smtClean="0"/>
              <a:t>specially</a:t>
            </a:r>
            <a:r>
              <a:rPr lang="es-PE" dirty="0" smtClean="0"/>
              <a:t>, </a:t>
            </a:r>
            <a:r>
              <a:rPr lang="es-PE" dirty="0" err="1" smtClean="0"/>
              <a:t>for</a:t>
            </a:r>
            <a:r>
              <a:rPr lang="es-PE" dirty="0" smtClean="0"/>
              <a:t> intercultural </a:t>
            </a:r>
            <a:r>
              <a:rPr lang="es-PE" dirty="0" err="1" smtClean="0"/>
              <a:t>communication</a:t>
            </a:r>
            <a:r>
              <a:rPr lang="es-PE" dirty="0" smtClean="0"/>
              <a:t>, </a:t>
            </a:r>
            <a:r>
              <a:rPr lang="es-PE" dirty="0" err="1" smtClean="0"/>
              <a:t>which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one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main</a:t>
            </a:r>
            <a:r>
              <a:rPr lang="es-PE" dirty="0" smtClean="0"/>
              <a:t> </a:t>
            </a:r>
            <a:r>
              <a:rPr lang="es-PE" dirty="0" err="1" smtClean="0"/>
              <a:t>goals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traiing</a:t>
            </a:r>
            <a:r>
              <a:rPr lang="es-PE" dirty="0" smtClean="0"/>
              <a:t> </a:t>
            </a:r>
            <a:r>
              <a:rPr lang="es-PE" dirty="0" err="1" smtClean="0"/>
              <a:t>initiative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683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Interdisciplinary</a:t>
            </a:r>
            <a:r>
              <a:rPr lang="es-PE" dirty="0" smtClean="0"/>
              <a:t> </a:t>
            </a:r>
            <a:r>
              <a:rPr lang="es-PE" dirty="0" err="1" smtClean="0"/>
              <a:t>theoretical</a:t>
            </a:r>
            <a:r>
              <a:rPr lang="es-PE" dirty="0" smtClean="0"/>
              <a:t> </a:t>
            </a:r>
            <a:r>
              <a:rPr lang="es-PE" dirty="0" err="1" smtClean="0"/>
              <a:t>framework</a:t>
            </a:r>
            <a:r>
              <a:rPr lang="es-PE" dirty="0" smtClean="0"/>
              <a:t> </a:t>
            </a:r>
            <a:r>
              <a:rPr lang="es-PE" dirty="0" err="1" smtClean="0"/>
              <a:t>includes</a:t>
            </a:r>
            <a:r>
              <a:rPr lang="es-PE" dirty="0" smtClean="0"/>
              <a:t>: (a) </a:t>
            </a:r>
            <a:r>
              <a:rPr lang="es-PE" dirty="0" err="1" smtClean="0"/>
              <a:t>studies</a:t>
            </a:r>
            <a:r>
              <a:rPr lang="es-PE" dirty="0" smtClean="0"/>
              <a:t> in </a:t>
            </a:r>
            <a:r>
              <a:rPr lang="es-PE" dirty="0" err="1" smtClean="0"/>
              <a:t>translation</a:t>
            </a:r>
            <a:r>
              <a:rPr lang="es-PE" dirty="0" smtClean="0"/>
              <a:t> and </a:t>
            </a:r>
            <a:r>
              <a:rPr lang="es-PE" dirty="0" err="1" smtClean="0"/>
              <a:t>interpreting</a:t>
            </a:r>
            <a:r>
              <a:rPr lang="es-PE" dirty="0" smtClean="0"/>
              <a:t>, </a:t>
            </a:r>
            <a:r>
              <a:rPr lang="es-PE" dirty="0" err="1" smtClean="0"/>
              <a:t>especially</a:t>
            </a:r>
            <a:r>
              <a:rPr lang="es-PE" dirty="0" smtClean="0"/>
              <a:t> in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sociology</a:t>
            </a:r>
            <a:r>
              <a:rPr lang="es-PE" dirty="0" smtClean="0"/>
              <a:t> of </a:t>
            </a:r>
            <a:r>
              <a:rPr lang="es-PE" dirty="0" err="1" smtClean="0"/>
              <a:t>tranlation</a:t>
            </a:r>
            <a:r>
              <a:rPr lang="es-PE" dirty="0" smtClean="0"/>
              <a:t> </a:t>
            </a:r>
            <a:r>
              <a:rPr lang="es-PE" dirty="0" err="1" smtClean="0"/>
              <a:t>framework</a:t>
            </a:r>
            <a:r>
              <a:rPr lang="es-PE" dirty="0" smtClean="0"/>
              <a:t>, </a:t>
            </a:r>
            <a:r>
              <a:rPr lang="es-PE" dirty="0" err="1" smtClean="0"/>
              <a:t>where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concept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translator</a:t>
            </a:r>
            <a:r>
              <a:rPr lang="es-PE" dirty="0" smtClean="0"/>
              <a:t> as </a:t>
            </a:r>
            <a:r>
              <a:rPr lang="es-PE" dirty="0" err="1" smtClean="0"/>
              <a:t>activist</a:t>
            </a:r>
            <a:r>
              <a:rPr lang="es-PE" dirty="0" smtClean="0"/>
              <a:t> –and </a:t>
            </a:r>
            <a:r>
              <a:rPr lang="es-PE" dirty="0" err="1" smtClean="0"/>
              <a:t>not</a:t>
            </a:r>
            <a:r>
              <a:rPr lang="es-PE" dirty="0" smtClean="0"/>
              <a:t> </a:t>
            </a:r>
            <a:r>
              <a:rPr lang="es-PE" dirty="0" err="1" smtClean="0"/>
              <a:t>merely</a:t>
            </a:r>
            <a:r>
              <a:rPr lang="es-PE" dirty="0" smtClean="0"/>
              <a:t> as a </a:t>
            </a:r>
            <a:r>
              <a:rPr lang="es-PE" dirty="0" err="1" smtClean="0"/>
              <a:t>secondary</a:t>
            </a:r>
            <a:r>
              <a:rPr lang="es-PE" dirty="0" smtClean="0"/>
              <a:t> and </a:t>
            </a:r>
            <a:r>
              <a:rPr lang="es-PE" dirty="0" err="1" smtClean="0"/>
              <a:t>submissive</a:t>
            </a:r>
            <a:r>
              <a:rPr lang="es-PE" dirty="0" smtClean="0"/>
              <a:t> </a:t>
            </a:r>
            <a:r>
              <a:rPr lang="es-PE" dirty="0" err="1" smtClean="0"/>
              <a:t>subject</a:t>
            </a:r>
            <a:r>
              <a:rPr lang="es-PE" dirty="0" smtClean="0"/>
              <a:t>–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developed</a:t>
            </a:r>
            <a:r>
              <a:rPr lang="es-PE" dirty="0" smtClean="0"/>
              <a:t>.</a:t>
            </a:r>
          </a:p>
          <a:p>
            <a:endParaRPr lang="es-PE" dirty="0" smtClean="0"/>
          </a:p>
          <a:p>
            <a:r>
              <a:rPr lang="es-PE" dirty="0" smtClean="0"/>
              <a:t>(b) </a:t>
            </a:r>
            <a:r>
              <a:rPr lang="es-PE" dirty="0" err="1" smtClean="0"/>
              <a:t>Studies</a:t>
            </a:r>
            <a:r>
              <a:rPr lang="es-PE" dirty="0" smtClean="0"/>
              <a:t> of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movements</a:t>
            </a:r>
            <a:r>
              <a:rPr lang="es-PE" dirty="0" smtClean="0"/>
              <a:t> in </a:t>
            </a:r>
            <a:r>
              <a:rPr lang="es-PE" dirty="0" err="1" smtClean="0"/>
              <a:t>Latin</a:t>
            </a:r>
            <a:r>
              <a:rPr lang="es-PE" dirty="0" smtClean="0"/>
              <a:t> </a:t>
            </a:r>
            <a:r>
              <a:rPr lang="es-PE" dirty="0" err="1" smtClean="0"/>
              <a:t>America</a:t>
            </a:r>
            <a:r>
              <a:rPr lang="es-PE" dirty="0" smtClean="0"/>
              <a:t>, </a:t>
            </a:r>
            <a:r>
              <a:rPr lang="es-PE" dirty="0" err="1" smtClean="0"/>
              <a:t>especially</a:t>
            </a:r>
            <a:r>
              <a:rPr lang="es-PE" dirty="0" smtClean="0"/>
              <a:t> </a:t>
            </a:r>
            <a:r>
              <a:rPr lang="es-PE" dirty="0" err="1" smtClean="0"/>
              <a:t>those</a:t>
            </a:r>
            <a:r>
              <a:rPr lang="es-PE" dirty="0" smtClean="0"/>
              <a:t> </a:t>
            </a:r>
            <a:r>
              <a:rPr lang="es-PE" dirty="0" err="1" smtClean="0"/>
              <a:t>devoted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representation</a:t>
            </a:r>
            <a:r>
              <a:rPr lang="es-PE" dirty="0" smtClean="0"/>
              <a:t> and auto-</a:t>
            </a:r>
            <a:r>
              <a:rPr lang="es-PE" dirty="0" err="1" smtClean="0"/>
              <a:t>representation</a:t>
            </a:r>
            <a:r>
              <a:rPr lang="es-PE" dirty="0" smtClean="0"/>
              <a:t>. </a:t>
            </a:r>
            <a:r>
              <a:rPr lang="es-PE" dirty="0" err="1" smtClean="0"/>
              <a:t>Here</a:t>
            </a:r>
            <a:r>
              <a:rPr lang="es-PE" dirty="0" smtClean="0"/>
              <a:t> </a:t>
            </a:r>
            <a:r>
              <a:rPr lang="es-PE" dirty="0" err="1" smtClean="0"/>
              <a:t>emphasis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put</a:t>
            </a:r>
            <a:r>
              <a:rPr lang="es-PE" dirty="0" smtClean="0"/>
              <a:t> </a:t>
            </a:r>
            <a:r>
              <a:rPr lang="es-PE" dirty="0" err="1" smtClean="0"/>
              <a:t>on</a:t>
            </a:r>
            <a:r>
              <a:rPr lang="es-PE" dirty="0" smtClean="0"/>
              <a:t> a </a:t>
            </a:r>
            <a:r>
              <a:rPr lang="es-PE" dirty="0" err="1" smtClean="0"/>
              <a:t>type</a:t>
            </a:r>
            <a:r>
              <a:rPr lang="es-PE" dirty="0" smtClean="0"/>
              <a:t> of </a:t>
            </a:r>
            <a:r>
              <a:rPr lang="es-PE" dirty="0" err="1" smtClean="0"/>
              <a:t>political</a:t>
            </a:r>
            <a:r>
              <a:rPr lang="es-PE" dirty="0" smtClean="0"/>
              <a:t> </a:t>
            </a:r>
            <a:r>
              <a:rPr lang="es-PE" dirty="0" err="1" smtClean="0"/>
              <a:t>activism</a:t>
            </a:r>
            <a:r>
              <a:rPr lang="es-PE" dirty="0" smtClean="0"/>
              <a:t> </a:t>
            </a:r>
            <a:r>
              <a:rPr lang="es-PE" dirty="0" err="1" smtClean="0"/>
              <a:t>marked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processes</a:t>
            </a:r>
            <a:r>
              <a:rPr lang="es-PE" dirty="0" smtClean="0"/>
              <a:t> </a:t>
            </a:r>
            <a:r>
              <a:rPr lang="es-PE" dirty="0" err="1" smtClean="0"/>
              <a:t>like</a:t>
            </a:r>
            <a:r>
              <a:rPr lang="es-PE" dirty="0" smtClean="0"/>
              <a:t> “</a:t>
            </a:r>
            <a:r>
              <a:rPr lang="es-PE" dirty="0" err="1" smtClean="0"/>
              <a:t>strategic</a:t>
            </a:r>
            <a:r>
              <a:rPr lang="es-PE" dirty="0" smtClean="0"/>
              <a:t> </a:t>
            </a:r>
            <a:r>
              <a:rPr lang="es-PE" dirty="0" err="1" smtClean="0"/>
              <a:t>essentialism</a:t>
            </a:r>
            <a:r>
              <a:rPr lang="es-PE" dirty="0" smtClean="0"/>
              <a:t>”. </a:t>
            </a:r>
            <a:r>
              <a:rPr lang="es-PE" dirty="0" err="1" smtClean="0"/>
              <a:t>Studies</a:t>
            </a:r>
            <a:r>
              <a:rPr lang="es-PE" dirty="0" smtClean="0"/>
              <a:t> </a:t>
            </a:r>
            <a:r>
              <a:rPr lang="es-PE" dirty="0" err="1" smtClean="0"/>
              <a:t>such</a:t>
            </a:r>
            <a:r>
              <a:rPr lang="es-PE" dirty="0" smtClean="0"/>
              <a:t> as </a:t>
            </a:r>
            <a:r>
              <a:rPr lang="es-PE" dirty="0" err="1" smtClean="0"/>
              <a:t>those</a:t>
            </a:r>
            <a:r>
              <a:rPr lang="es-PE" dirty="0" smtClean="0"/>
              <a:t> of Patrick and Graham </a:t>
            </a:r>
            <a:r>
              <a:rPr lang="es-PE" dirty="0" err="1" smtClean="0"/>
              <a:t>highlight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paramount</a:t>
            </a:r>
            <a:r>
              <a:rPr lang="es-PE" dirty="0" smtClean="0"/>
              <a:t> role of </a:t>
            </a:r>
            <a:r>
              <a:rPr lang="es-PE" dirty="0" err="1" smtClean="0"/>
              <a:t>language</a:t>
            </a:r>
            <a:r>
              <a:rPr lang="es-PE" dirty="0" smtClean="0"/>
              <a:t> and culture as new </a:t>
            </a:r>
            <a:r>
              <a:rPr lang="es-PE" dirty="0" err="1" smtClean="0"/>
              <a:t>objetcts</a:t>
            </a:r>
            <a:r>
              <a:rPr lang="es-PE" dirty="0" smtClean="0"/>
              <a:t> of </a:t>
            </a:r>
            <a:r>
              <a:rPr lang="es-PE" dirty="0" err="1" smtClean="0"/>
              <a:t>demand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activists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smtClean="0"/>
              <a:t>(c)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study</a:t>
            </a:r>
            <a:r>
              <a:rPr lang="es-PE" dirty="0" smtClean="0"/>
              <a:t> of </a:t>
            </a:r>
            <a:r>
              <a:rPr lang="es-PE" dirty="0" err="1" smtClean="0"/>
              <a:t>language</a:t>
            </a:r>
            <a:r>
              <a:rPr lang="es-PE" dirty="0" smtClean="0"/>
              <a:t> </a:t>
            </a:r>
            <a:r>
              <a:rPr lang="es-PE" dirty="0" err="1" smtClean="0"/>
              <a:t>ideologies</a:t>
            </a:r>
            <a:r>
              <a:rPr lang="es-PE" dirty="0" smtClean="0"/>
              <a:t> as a </a:t>
            </a:r>
            <a:r>
              <a:rPr lang="es-PE" dirty="0" err="1" smtClean="0"/>
              <a:t>key</a:t>
            </a:r>
            <a:r>
              <a:rPr lang="es-PE" dirty="0" smtClean="0"/>
              <a:t> concept in </a:t>
            </a:r>
            <a:r>
              <a:rPr lang="es-PE" dirty="0" err="1" smtClean="0"/>
              <a:t>critical</a:t>
            </a:r>
            <a:r>
              <a:rPr lang="es-PE" dirty="0" smtClean="0"/>
              <a:t> </a:t>
            </a:r>
            <a:r>
              <a:rPr lang="es-PE" dirty="0" err="1" smtClean="0"/>
              <a:t>sociolinguistics</a:t>
            </a:r>
            <a:r>
              <a:rPr lang="es-PE" dirty="0" smtClean="0"/>
              <a:t>. </a:t>
            </a:r>
            <a:r>
              <a:rPr lang="es-PE" dirty="0" err="1" smtClean="0"/>
              <a:t>Different</a:t>
            </a:r>
            <a:r>
              <a:rPr lang="es-PE" dirty="0" smtClean="0"/>
              <a:t> </a:t>
            </a:r>
            <a:r>
              <a:rPr lang="es-PE" dirty="0" err="1" smtClean="0"/>
              <a:t>definitions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notion</a:t>
            </a:r>
            <a:r>
              <a:rPr lang="es-PE" dirty="0" smtClean="0"/>
              <a:t> </a:t>
            </a:r>
            <a:r>
              <a:rPr lang="es-PE" dirty="0" err="1" smtClean="0"/>
              <a:t>have</a:t>
            </a:r>
            <a:r>
              <a:rPr lang="es-PE" dirty="0" smtClean="0"/>
              <a:t> </a:t>
            </a:r>
            <a:r>
              <a:rPr lang="es-PE" dirty="0" err="1" smtClean="0"/>
              <a:t>been</a:t>
            </a:r>
            <a:r>
              <a:rPr lang="es-PE" dirty="0" smtClean="0"/>
              <a:t> </a:t>
            </a:r>
            <a:r>
              <a:rPr lang="es-PE" dirty="0" err="1" smtClean="0"/>
              <a:t>developed</a:t>
            </a:r>
            <a:r>
              <a:rPr lang="es-PE" dirty="0" smtClean="0"/>
              <a:t>: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depart</a:t>
            </a:r>
            <a:r>
              <a:rPr lang="es-PE" dirty="0" smtClean="0"/>
              <a:t> </a:t>
            </a:r>
            <a:r>
              <a:rPr lang="es-PE" dirty="0" err="1" smtClean="0"/>
              <a:t>from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of </a:t>
            </a:r>
            <a:r>
              <a:rPr lang="es-PE" dirty="0" err="1" smtClean="0"/>
              <a:t>Woolard</a:t>
            </a:r>
            <a:r>
              <a:rPr lang="es-PE" dirty="0" smtClean="0"/>
              <a:t>,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considers</a:t>
            </a:r>
            <a:r>
              <a:rPr lang="es-PE" dirty="0" smtClean="0"/>
              <a:t> </a:t>
            </a:r>
            <a:r>
              <a:rPr lang="es-PE" dirty="0" err="1" smtClean="0"/>
              <a:t>them</a:t>
            </a:r>
            <a:r>
              <a:rPr lang="es-PE" dirty="0" smtClean="0"/>
              <a:t> as a set of </a:t>
            </a:r>
            <a:r>
              <a:rPr lang="es-PE" dirty="0" err="1" smtClean="0"/>
              <a:t>explicit</a:t>
            </a:r>
            <a:r>
              <a:rPr lang="es-PE" dirty="0" smtClean="0"/>
              <a:t> </a:t>
            </a:r>
            <a:r>
              <a:rPr lang="es-PE" dirty="0" err="1" smtClean="0"/>
              <a:t>or</a:t>
            </a:r>
            <a:r>
              <a:rPr lang="es-PE" dirty="0" smtClean="0"/>
              <a:t> </a:t>
            </a:r>
            <a:r>
              <a:rPr lang="es-PE" dirty="0" err="1" smtClean="0"/>
              <a:t>implicit</a:t>
            </a:r>
            <a:r>
              <a:rPr lang="es-PE" dirty="0" smtClean="0"/>
              <a:t> </a:t>
            </a:r>
            <a:r>
              <a:rPr lang="es-PE" dirty="0" err="1" smtClean="0"/>
              <a:t>representations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interpret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relationships</a:t>
            </a:r>
            <a:r>
              <a:rPr lang="es-PE" dirty="0" smtClean="0"/>
              <a:t> </a:t>
            </a:r>
            <a:r>
              <a:rPr lang="es-PE" dirty="0" err="1" smtClean="0"/>
              <a:t>between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 and </a:t>
            </a:r>
            <a:r>
              <a:rPr lang="es-PE" dirty="0" err="1" smtClean="0"/>
              <a:t>the</a:t>
            </a:r>
            <a:r>
              <a:rPr lang="es-PE" dirty="0" smtClean="0"/>
              <a:t> social. </a:t>
            </a:r>
            <a:r>
              <a:rPr lang="es-PE" dirty="0" err="1" smtClean="0"/>
              <a:t>Kroskrity</a:t>
            </a:r>
            <a:r>
              <a:rPr lang="es-PE" dirty="0" smtClean="0"/>
              <a:t> has </a:t>
            </a:r>
            <a:r>
              <a:rPr lang="es-PE" dirty="0" err="1" smtClean="0"/>
              <a:t>emphasized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multiplicity</a:t>
            </a:r>
            <a:r>
              <a:rPr lang="es-PE" dirty="0" smtClean="0"/>
              <a:t> of </a:t>
            </a:r>
            <a:r>
              <a:rPr lang="es-PE" dirty="0" err="1" smtClean="0"/>
              <a:t>such</a:t>
            </a:r>
            <a:r>
              <a:rPr lang="es-PE" dirty="0" smtClean="0"/>
              <a:t> </a:t>
            </a:r>
            <a:r>
              <a:rPr lang="es-PE" dirty="0" err="1" smtClean="0"/>
              <a:t>representations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have</a:t>
            </a:r>
            <a:r>
              <a:rPr lang="es-PE" dirty="0" smtClean="0"/>
              <a:t> </a:t>
            </a:r>
            <a:r>
              <a:rPr lang="es-PE" dirty="0" err="1" smtClean="0"/>
              <a:t>worked</a:t>
            </a:r>
            <a:r>
              <a:rPr lang="es-PE" dirty="0" smtClean="0"/>
              <a:t> </a:t>
            </a:r>
            <a:r>
              <a:rPr lang="es-PE" dirty="0" err="1" smtClean="0"/>
              <a:t>nearly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18 </a:t>
            </a:r>
            <a:r>
              <a:rPr lang="es-PE" dirty="0" err="1" smtClean="0"/>
              <a:t>months</a:t>
            </a:r>
            <a:r>
              <a:rPr lang="es-PE" dirty="0" smtClean="0"/>
              <a:t> </a:t>
            </a:r>
            <a:r>
              <a:rPr lang="es-PE" dirty="0" err="1" smtClean="0"/>
              <a:t>making</a:t>
            </a:r>
            <a:r>
              <a:rPr lang="es-PE" dirty="0" smtClean="0"/>
              <a:t> </a:t>
            </a:r>
            <a:r>
              <a:rPr lang="es-PE" dirty="0" err="1" smtClean="0"/>
              <a:t>ethnographic</a:t>
            </a:r>
            <a:r>
              <a:rPr lang="es-PE" dirty="0" smtClean="0"/>
              <a:t> </a:t>
            </a:r>
            <a:r>
              <a:rPr lang="es-PE" dirty="0" err="1" smtClean="0"/>
              <a:t>observation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training </a:t>
            </a:r>
            <a:r>
              <a:rPr lang="es-PE" dirty="0" err="1" smtClean="0"/>
              <a:t>courses</a:t>
            </a:r>
            <a:r>
              <a:rPr lang="es-PE" dirty="0" smtClean="0"/>
              <a:t>, </a:t>
            </a:r>
            <a:r>
              <a:rPr lang="es-PE" dirty="0" err="1" smtClean="0"/>
              <a:t>interviewing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, and </a:t>
            </a:r>
            <a:r>
              <a:rPr lang="es-PE" dirty="0" err="1" smtClean="0"/>
              <a:t>conducting</a:t>
            </a:r>
            <a:r>
              <a:rPr lang="es-PE" dirty="0" smtClean="0"/>
              <a:t> </a:t>
            </a:r>
            <a:r>
              <a:rPr lang="es-PE" dirty="0" err="1" smtClean="0"/>
              <a:t>focus</a:t>
            </a:r>
            <a:r>
              <a:rPr lang="es-PE" dirty="0" smtClean="0"/>
              <a:t> </a:t>
            </a:r>
            <a:r>
              <a:rPr lang="es-PE" dirty="0" err="1" smtClean="0"/>
              <a:t>groups</a:t>
            </a:r>
            <a:r>
              <a:rPr lang="es-PE" dirty="0" smtClean="0"/>
              <a:t> </a:t>
            </a:r>
            <a:r>
              <a:rPr lang="es-PE" dirty="0" err="1" smtClean="0"/>
              <a:t>with</a:t>
            </a:r>
            <a:r>
              <a:rPr lang="es-PE" dirty="0" smtClean="0"/>
              <a:t> </a:t>
            </a:r>
            <a:r>
              <a:rPr lang="es-PE" dirty="0" err="1" smtClean="0"/>
              <a:t>them</a:t>
            </a:r>
            <a:r>
              <a:rPr lang="es-PE" dirty="0" smtClean="0"/>
              <a:t>.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approached</a:t>
            </a:r>
            <a:r>
              <a:rPr lang="es-PE" dirty="0" smtClean="0"/>
              <a:t> </a:t>
            </a:r>
            <a:r>
              <a:rPr lang="es-PE" dirty="0" err="1" smtClean="0"/>
              <a:t>also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officers</a:t>
            </a:r>
            <a:r>
              <a:rPr lang="es-PE" dirty="0" smtClean="0"/>
              <a:t> and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trainers</a:t>
            </a:r>
            <a:r>
              <a:rPr lang="es-PE" dirty="0" smtClean="0"/>
              <a:t>, </a:t>
            </a:r>
            <a:r>
              <a:rPr lang="es-PE" dirty="0" err="1" smtClean="0"/>
              <a:t>but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majoity</a:t>
            </a:r>
            <a:r>
              <a:rPr lang="es-PE" dirty="0" smtClean="0"/>
              <a:t> of </a:t>
            </a:r>
            <a:r>
              <a:rPr lang="es-PE" dirty="0" err="1" smtClean="0"/>
              <a:t>our</a:t>
            </a:r>
            <a:r>
              <a:rPr lang="es-PE" dirty="0" smtClean="0"/>
              <a:t> data come </a:t>
            </a:r>
            <a:r>
              <a:rPr lang="es-PE" dirty="0" err="1" smtClean="0"/>
              <a:t>from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discourses</a:t>
            </a:r>
            <a:r>
              <a:rPr lang="es-PE" dirty="0" smtClean="0"/>
              <a:t> and </a:t>
            </a:r>
            <a:r>
              <a:rPr lang="es-PE" dirty="0" err="1" smtClean="0"/>
              <a:t>practices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. </a:t>
            </a:r>
            <a:endParaRPr lang="es-PE" dirty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028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Dual role </a:t>
            </a:r>
            <a:r>
              <a:rPr lang="es-PE" dirty="0" err="1" smtClean="0"/>
              <a:t>assigned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state</a:t>
            </a:r>
            <a:r>
              <a:rPr lang="es-PE" dirty="0" smtClean="0"/>
              <a:t>.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majority</a:t>
            </a:r>
            <a:r>
              <a:rPr lang="es-PE" dirty="0" smtClean="0"/>
              <a:t> of </a:t>
            </a:r>
            <a:r>
              <a:rPr lang="es-PE" dirty="0" err="1" smtClean="0"/>
              <a:t>officers</a:t>
            </a:r>
            <a:r>
              <a:rPr lang="es-PE" dirty="0" smtClean="0"/>
              <a:t> </a:t>
            </a:r>
            <a:r>
              <a:rPr lang="es-PE" dirty="0" err="1" smtClean="0"/>
              <a:t>emphasized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second</a:t>
            </a:r>
            <a:r>
              <a:rPr lang="es-PE" dirty="0" smtClean="0"/>
              <a:t> role. </a:t>
            </a:r>
            <a:r>
              <a:rPr lang="es-PE" dirty="0" err="1" smtClean="0"/>
              <a:t>They</a:t>
            </a:r>
            <a:r>
              <a:rPr lang="es-PE" dirty="0" smtClean="0"/>
              <a:t> </a:t>
            </a:r>
            <a:r>
              <a:rPr lang="es-PE" dirty="0" err="1" smtClean="0"/>
              <a:t>told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guaranteed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existence</a:t>
            </a:r>
            <a:r>
              <a:rPr lang="es-PE" dirty="0" smtClean="0"/>
              <a:t> of </a:t>
            </a:r>
            <a:r>
              <a:rPr lang="es-PE" dirty="0" err="1" smtClean="0"/>
              <a:t>allies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work</a:t>
            </a:r>
            <a:r>
              <a:rPr lang="es-PE" dirty="0" smtClean="0"/>
              <a:t> </a:t>
            </a:r>
            <a:r>
              <a:rPr lang="es-PE" dirty="0" err="1" smtClean="0"/>
              <a:t>on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 </a:t>
            </a:r>
            <a:r>
              <a:rPr lang="es-PE" dirty="0" err="1" smtClean="0"/>
              <a:t>rights</a:t>
            </a:r>
            <a:r>
              <a:rPr lang="es-PE" dirty="0" smtClean="0"/>
              <a:t> </a:t>
            </a:r>
            <a:r>
              <a:rPr lang="es-PE" dirty="0" err="1" smtClean="0"/>
              <a:t>developed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Ministry</a:t>
            </a:r>
            <a:r>
              <a:rPr lang="es-PE" dirty="0" smtClean="0"/>
              <a:t>. </a:t>
            </a:r>
          </a:p>
          <a:p>
            <a:endParaRPr lang="es-PE" dirty="0"/>
          </a:p>
          <a:p>
            <a:r>
              <a:rPr lang="es-PE" dirty="0" err="1" smtClean="0"/>
              <a:t>Almost</a:t>
            </a:r>
            <a:r>
              <a:rPr lang="es-PE" dirty="0" smtClean="0"/>
              <a:t> </a:t>
            </a:r>
            <a:r>
              <a:rPr lang="es-PE" dirty="0" err="1" smtClean="0"/>
              <a:t>every</a:t>
            </a:r>
            <a:r>
              <a:rPr lang="es-PE" dirty="0" smtClean="0"/>
              <a:t> </a:t>
            </a:r>
            <a:r>
              <a:rPr lang="es-PE" dirty="0" err="1" smtClean="0"/>
              <a:t>trainee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interviewed</a:t>
            </a:r>
            <a:r>
              <a:rPr lang="es-PE" dirty="0" smtClean="0"/>
              <a:t> </a:t>
            </a:r>
            <a:r>
              <a:rPr lang="es-PE" dirty="0" err="1" smtClean="0"/>
              <a:t>pointed</a:t>
            </a:r>
            <a:r>
              <a:rPr lang="es-PE" dirty="0" smtClean="0"/>
              <a:t> up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need</a:t>
            </a:r>
            <a:r>
              <a:rPr lang="es-PE" dirty="0" smtClean="0"/>
              <a:t> of “visibilizar” </a:t>
            </a:r>
            <a:r>
              <a:rPr lang="es-PE" dirty="0" err="1" smtClean="0"/>
              <a:t>their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 and culture as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main</a:t>
            </a:r>
            <a:r>
              <a:rPr lang="es-PE" dirty="0" smtClean="0"/>
              <a:t> </a:t>
            </a:r>
            <a:r>
              <a:rPr lang="es-PE" dirty="0" err="1" smtClean="0"/>
              <a:t>motivation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applying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course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activism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explicit</a:t>
            </a:r>
            <a:r>
              <a:rPr lang="es-PE" dirty="0" smtClean="0"/>
              <a:t> in </a:t>
            </a:r>
            <a:r>
              <a:rPr lang="es-PE" dirty="0" err="1" smtClean="0"/>
              <a:t>different</a:t>
            </a:r>
            <a:r>
              <a:rPr lang="es-PE" dirty="0" smtClean="0"/>
              <a:t> </a:t>
            </a:r>
            <a:r>
              <a:rPr lang="es-PE" dirty="0" err="1" smtClean="0"/>
              <a:t>spaces</a:t>
            </a:r>
            <a:r>
              <a:rPr lang="es-PE" dirty="0" smtClean="0"/>
              <a:t> and </a:t>
            </a:r>
            <a:r>
              <a:rPr lang="es-PE" dirty="0" err="1" smtClean="0"/>
              <a:t>types</a:t>
            </a:r>
            <a:r>
              <a:rPr lang="es-PE" dirty="0" smtClean="0"/>
              <a:t> of </a:t>
            </a:r>
            <a:r>
              <a:rPr lang="es-PE" dirty="0" err="1" smtClean="0"/>
              <a:t>activity</a:t>
            </a:r>
            <a:r>
              <a:rPr lang="es-PE" dirty="0" smtClean="0"/>
              <a:t>: (a) </a:t>
            </a:r>
            <a:r>
              <a:rPr lang="es-PE" dirty="0" err="1" smtClean="0"/>
              <a:t>language</a:t>
            </a:r>
            <a:r>
              <a:rPr lang="es-PE" dirty="0" smtClean="0"/>
              <a:t> </a:t>
            </a:r>
            <a:r>
              <a:rPr lang="es-PE" dirty="0" err="1" smtClean="0"/>
              <a:t>documentation</a:t>
            </a:r>
            <a:r>
              <a:rPr lang="es-PE" dirty="0" smtClean="0"/>
              <a:t>, (b) </a:t>
            </a:r>
            <a:r>
              <a:rPr lang="es-PE" dirty="0" err="1" smtClean="0"/>
              <a:t>mass</a:t>
            </a:r>
            <a:r>
              <a:rPr lang="es-PE" dirty="0" smtClean="0"/>
              <a:t> media, (c) </a:t>
            </a:r>
            <a:r>
              <a:rPr lang="es-PE" dirty="0" err="1" smtClean="0"/>
              <a:t>public</a:t>
            </a:r>
            <a:r>
              <a:rPr lang="es-PE" dirty="0" smtClean="0"/>
              <a:t> </a:t>
            </a:r>
            <a:r>
              <a:rPr lang="es-PE" dirty="0" err="1" smtClean="0"/>
              <a:t>services</a:t>
            </a:r>
            <a:r>
              <a:rPr lang="es-PE" dirty="0" smtClean="0"/>
              <a:t>, (d) social </a:t>
            </a:r>
            <a:r>
              <a:rPr lang="es-PE" dirty="0" err="1" smtClean="0"/>
              <a:t>networks</a:t>
            </a:r>
            <a:r>
              <a:rPr lang="es-PE" dirty="0" smtClean="0"/>
              <a:t> </a:t>
            </a:r>
            <a:r>
              <a:rPr lang="es-PE" dirty="0" err="1" smtClean="0"/>
              <a:t>such</a:t>
            </a:r>
            <a:r>
              <a:rPr lang="es-PE" dirty="0" smtClean="0"/>
              <a:t> as Facebook (“digital </a:t>
            </a:r>
            <a:r>
              <a:rPr lang="es-PE" dirty="0" err="1" smtClean="0"/>
              <a:t>activism</a:t>
            </a:r>
            <a:r>
              <a:rPr lang="es-PE" dirty="0" smtClean="0"/>
              <a:t>”).</a:t>
            </a:r>
          </a:p>
          <a:p>
            <a:endParaRPr lang="es-PE" dirty="0"/>
          </a:p>
          <a:p>
            <a:r>
              <a:rPr lang="es-PE" dirty="0" err="1" smtClean="0"/>
              <a:t>Therefore</a:t>
            </a:r>
            <a:r>
              <a:rPr lang="es-PE" dirty="0" smtClean="0"/>
              <a:t>, </a:t>
            </a:r>
            <a:r>
              <a:rPr lang="es-PE" dirty="0" err="1" smtClean="0"/>
              <a:t>there</a:t>
            </a:r>
            <a:r>
              <a:rPr lang="es-PE" dirty="0" smtClean="0"/>
              <a:t> </a:t>
            </a:r>
            <a:r>
              <a:rPr lang="es-PE" dirty="0" err="1" smtClean="0"/>
              <a:t>seems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be a </a:t>
            </a:r>
            <a:r>
              <a:rPr lang="es-PE" dirty="0" err="1" smtClean="0"/>
              <a:t>convergence</a:t>
            </a:r>
            <a:r>
              <a:rPr lang="es-PE" dirty="0" smtClean="0"/>
              <a:t> </a:t>
            </a:r>
            <a:r>
              <a:rPr lang="es-PE" dirty="0" err="1" smtClean="0"/>
              <a:t>between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role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as </a:t>
            </a:r>
            <a:r>
              <a:rPr lang="es-PE" dirty="0" err="1" smtClean="0"/>
              <a:t>seen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state</a:t>
            </a:r>
            <a:r>
              <a:rPr lang="es-PE" dirty="0" smtClean="0"/>
              <a:t> and as </a:t>
            </a:r>
            <a:r>
              <a:rPr lang="es-PE" dirty="0" err="1" smtClean="0"/>
              <a:t>seen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themselves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989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However</a:t>
            </a:r>
            <a:r>
              <a:rPr lang="es-PE" dirty="0" smtClean="0"/>
              <a:t>, </a:t>
            </a:r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convergence</a:t>
            </a:r>
            <a:r>
              <a:rPr lang="es-PE" dirty="0" smtClean="0"/>
              <a:t> has </a:t>
            </a:r>
            <a:r>
              <a:rPr lang="es-PE" dirty="0" err="1" smtClean="0"/>
              <a:t>ambivalent</a:t>
            </a:r>
            <a:r>
              <a:rPr lang="es-PE" dirty="0" smtClean="0"/>
              <a:t> </a:t>
            </a:r>
            <a:r>
              <a:rPr lang="es-PE" dirty="0" err="1" smtClean="0"/>
              <a:t>cosequences</a:t>
            </a:r>
            <a:r>
              <a:rPr lang="es-PE" dirty="0" smtClean="0"/>
              <a:t> in </a:t>
            </a:r>
            <a:r>
              <a:rPr lang="es-PE" dirty="0" err="1" smtClean="0"/>
              <a:t>our</a:t>
            </a:r>
            <a:r>
              <a:rPr lang="es-PE" dirty="0" smtClean="0"/>
              <a:t> </a:t>
            </a:r>
            <a:r>
              <a:rPr lang="es-PE" dirty="0" err="1" smtClean="0"/>
              <a:t>view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On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one</a:t>
            </a:r>
            <a:r>
              <a:rPr lang="es-PE" dirty="0" smtClean="0"/>
              <a:t> </a:t>
            </a:r>
            <a:r>
              <a:rPr lang="es-PE" dirty="0" err="1" smtClean="0"/>
              <a:t>side</a:t>
            </a:r>
            <a:r>
              <a:rPr lang="es-PE" dirty="0" smtClean="0"/>
              <a:t>, </a:t>
            </a:r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convergence</a:t>
            </a:r>
            <a:r>
              <a:rPr lang="es-PE" dirty="0" smtClean="0"/>
              <a:t> of </a:t>
            </a:r>
            <a:r>
              <a:rPr lang="es-PE" dirty="0" err="1" smtClean="0"/>
              <a:t>interests</a:t>
            </a:r>
            <a:r>
              <a:rPr lang="es-PE" dirty="0" smtClean="0"/>
              <a:t> leads </a:t>
            </a:r>
            <a:r>
              <a:rPr lang="es-PE" dirty="0" err="1" smtClean="0"/>
              <a:t>to</a:t>
            </a:r>
            <a:r>
              <a:rPr lang="es-PE" dirty="0" smtClean="0"/>
              <a:t> a </a:t>
            </a:r>
            <a:r>
              <a:rPr lang="es-PE" dirty="0" err="1" smtClean="0"/>
              <a:t>close</a:t>
            </a:r>
            <a:r>
              <a:rPr lang="es-PE" dirty="0" smtClean="0"/>
              <a:t> </a:t>
            </a:r>
            <a:r>
              <a:rPr lang="es-PE" dirty="0" err="1" smtClean="0"/>
              <a:t>collaboration</a:t>
            </a:r>
            <a:r>
              <a:rPr lang="es-PE" dirty="0" smtClean="0"/>
              <a:t> </a:t>
            </a:r>
            <a:r>
              <a:rPr lang="es-PE" dirty="0" err="1" smtClean="0"/>
              <a:t>between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state</a:t>
            </a:r>
            <a:r>
              <a:rPr lang="es-PE" dirty="0" smtClean="0"/>
              <a:t> and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But</a:t>
            </a:r>
            <a:r>
              <a:rPr lang="es-PE" dirty="0" smtClean="0"/>
              <a:t> </a:t>
            </a:r>
            <a:r>
              <a:rPr lang="es-PE" dirty="0" err="1" smtClean="0"/>
              <a:t>on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other</a:t>
            </a:r>
            <a:r>
              <a:rPr lang="es-PE" dirty="0" smtClean="0"/>
              <a:t> </a:t>
            </a:r>
            <a:r>
              <a:rPr lang="es-PE" dirty="0" err="1" smtClean="0"/>
              <a:t>side</a:t>
            </a:r>
            <a:r>
              <a:rPr lang="es-PE" dirty="0" smtClean="0"/>
              <a:t>, </a:t>
            </a:r>
            <a:r>
              <a:rPr lang="es-PE" dirty="0" err="1" smtClean="0"/>
              <a:t>it</a:t>
            </a:r>
            <a:r>
              <a:rPr lang="es-PE" dirty="0" smtClean="0"/>
              <a:t> </a:t>
            </a:r>
            <a:r>
              <a:rPr lang="es-PE" dirty="0" err="1" smtClean="0"/>
              <a:t>overloads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</a:t>
            </a:r>
            <a:r>
              <a:rPr lang="es-PE" dirty="0" err="1" smtClean="0"/>
              <a:t>with</a:t>
            </a:r>
            <a:r>
              <a:rPr lang="es-PE" dirty="0" smtClean="0"/>
              <a:t> </a:t>
            </a:r>
            <a:r>
              <a:rPr lang="es-PE" dirty="0" err="1" smtClean="0"/>
              <a:t>additional</a:t>
            </a:r>
            <a:r>
              <a:rPr lang="es-PE" dirty="0" smtClean="0"/>
              <a:t> </a:t>
            </a:r>
            <a:r>
              <a:rPr lang="es-PE" dirty="0" err="1" smtClean="0"/>
              <a:t>functions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make</a:t>
            </a:r>
            <a:r>
              <a:rPr lang="es-PE" dirty="0" smtClean="0"/>
              <a:t> more </a:t>
            </a:r>
            <a:r>
              <a:rPr lang="es-PE" dirty="0" err="1" smtClean="0"/>
              <a:t>complex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role of </a:t>
            </a:r>
            <a:r>
              <a:rPr lang="es-PE" dirty="0" err="1" smtClean="0"/>
              <a:t>being</a:t>
            </a:r>
            <a:r>
              <a:rPr lang="es-PE" dirty="0" smtClean="0"/>
              <a:t> </a:t>
            </a:r>
            <a:r>
              <a:rPr lang="es-PE" dirty="0" err="1" smtClean="0"/>
              <a:t>translator</a:t>
            </a:r>
            <a:r>
              <a:rPr lang="es-PE" dirty="0" smtClean="0"/>
              <a:t> </a:t>
            </a:r>
            <a:r>
              <a:rPr lang="es-PE" dirty="0" err="1" smtClean="0"/>
              <a:t>or</a:t>
            </a:r>
            <a:r>
              <a:rPr lang="es-PE" dirty="0" smtClean="0"/>
              <a:t> </a:t>
            </a:r>
            <a:r>
              <a:rPr lang="es-PE" dirty="0" err="1" smtClean="0"/>
              <a:t>interpreter</a:t>
            </a:r>
            <a:r>
              <a:rPr lang="es-PE" dirty="0" smtClean="0"/>
              <a:t>., </a:t>
            </a:r>
            <a:r>
              <a:rPr lang="es-PE" dirty="0" err="1" smtClean="0"/>
              <a:t>which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an</a:t>
            </a:r>
            <a:r>
              <a:rPr lang="es-PE" dirty="0" smtClean="0"/>
              <a:t> </a:t>
            </a:r>
            <a:r>
              <a:rPr lang="es-PE" dirty="0" err="1" smtClean="0"/>
              <a:t>ambivalent</a:t>
            </a:r>
            <a:r>
              <a:rPr lang="es-PE" dirty="0" smtClean="0"/>
              <a:t> role in </a:t>
            </a:r>
            <a:r>
              <a:rPr lang="es-PE" dirty="0" err="1" smtClean="0"/>
              <a:t>its</a:t>
            </a:r>
            <a:r>
              <a:rPr lang="es-PE" dirty="0" smtClean="0"/>
              <a:t> </a:t>
            </a:r>
            <a:r>
              <a:rPr lang="es-PE" dirty="0" err="1" smtClean="0"/>
              <a:t>own</a:t>
            </a:r>
            <a:r>
              <a:rPr lang="es-PE" dirty="0" smtClean="0"/>
              <a:t>, in a postcolonial </a:t>
            </a:r>
            <a:r>
              <a:rPr lang="es-PE" dirty="0" err="1" smtClean="0"/>
              <a:t>context</a:t>
            </a:r>
            <a:r>
              <a:rPr lang="es-PE" dirty="0" smtClean="0"/>
              <a:t> </a:t>
            </a:r>
            <a:r>
              <a:rPr lang="es-PE" dirty="0" err="1" smtClean="0"/>
              <a:t>like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Peruvian</a:t>
            </a:r>
            <a:r>
              <a:rPr lang="es-PE" dirty="0" smtClean="0"/>
              <a:t> </a:t>
            </a:r>
            <a:r>
              <a:rPr lang="es-PE" dirty="0" err="1" smtClean="0"/>
              <a:t>one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smtClean="0"/>
              <a:t>And </a:t>
            </a:r>
            <a:r>
              <a:rPr lang="es-PE" dirty="0" err="1" smtClean="0"/>
              <a:t>it</a:t>
            </a:r>
            <a:r>
              <a:rPr lang="es-PE" dirty="0" smtClean="0"/>
              <a:t> </a:t>
            </a:r>
            <a:r>
              <a:rPr lang="es-PE" dirty="0" err="1" smtClean="0"/>
              <a:t>takes</a:t>
            </a:r>
            <a:r>
              <a:rPr lang="es-PE" dirty="0" smtClean="0"/>
              <a:t> time </a:t>
            </a:r>
            <a:r>
              <a:rPr lang="es-PE" dirty="0" err="1" smtClean="0"/>
              <a:t>from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modules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could</a:t>
            </a:r>
            <a:r>
              <a:rPr lang="es-PE" dirty="0" smtClean="0"/>
              <a:t> be </a:t>
            </a:r>
            <a:r>
              <a:rPr lang="es-PE" dirty="0" err="1" smtClean="0"/>
              <a:t>devoted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specialization</a:t>
            </a:r>
            <a:r>
              <a:rPr lang="es-PE" dirty="0" smtClean="0"/>
              <a:t> </a:t>
            </a:r>
            <a:r>
              <a:rPr lang="es-PE" dirty="0" err="1" smtClean="0"/>
              <a:t>matters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It</a:t>
            </a:r>
            <a:r>
              <a:rPr lang="es-PE" dirty="0" smtClean="0"/>
              <a:t> </a:t>
            </a:r>
            <a:r>
              <a:rPr lang="es-PE" dirty="0" err="1" smtClean="0"/>
              <a:t>must</a:t>
            </a:r>
            <a:r>
              <a:rPr lang="es-PE" dirty="0" smtClean="0"/>
              <a:t> be </a:t>
            </a:r>
            <a:r>
              <a:rPr lang="es-PE" dirty="0" err="1" smtClean="0"/>
              <a:t>said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some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</a:t>
            </a:r>
            <a:r>
              <a:rPr lang="es-PE" dirty="0" err="1" smtClean="0"/>
              <a:t>have</a:t>
            </a:r>
            <a:r>
              <a:rPr lang="es-PE" dirty="0" smtClean="0"/>
              <a:t> a </a:t>
            </a:r>
            <a:r>
              <a:rPr lang="es-PE" dirty="0" err="1" smtClean="0"/>
              <a:t>demand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more </a:t>
            </a:r>
            <a:r>
              <a:rPr lang="es-PE" dirty="0" err="1" smtClean="0"/>
              <a:t>specialization</a:t>
            </a:r>
            <a:r>
              <a:rPr lang="es-PE" dirty="0" smtClean="0"/>
              <a:t>, </a:t>
            </a:r>
            <a:r>
              <a:rPr lang="es-PE" dirty="0" err="1" smtClean="0"/>
              <a:t>although</a:t>
            </a:r>
            <a:r>
              <a:rPr lang="es-PE" dirty="0" smtClean="0"/>
              <a:t> </a:t>
            </a:r>
            <a:r>
              <a:rPr lang="es-PE" dirty="0" err="1" smtClean="0"/>
              <a:t>they</a:t>
            </a:r>
            <a:r>
              <a:rPr lang="es-PE" dirty="0" smtClean="0"/>
              <a:t> are a </a:t>
            </a:r>
            <a:r>
              <a:rPr lang="es-PE" dirty="0" err="1" smtClean="0"/>
              <a:t>minority</a:t>
            </a:r>
            <a:r>
              <a:rPr lang="es-PE" dirty="0" smtClean="0"/>
              <a:t> </a:t>
            </a:r>
            <a:r>
              <a:rPr lang="es-PE" dirty="0" err="1" smtClean="0"/>
              <a:t>compared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those</a:t>
            </a:r>
            <a:r>
              <a:rPr lang="es-PE" dirty="0" smtClean="0"/>
              <a:t> </a:t>
            </a:r>
            <a:r>
              <a:rPr lang="es-PE" dirty="0" err="1" smtClean="0"/>
              <a:t>who</a:t>
            </a:r>
            <a:r>
              <a:rPr lang="es-PE" dirty="0" smtClean="0"/>
              <a:t> </a:t>
            </a:r>
            <a:r>
              <a:rPr lang="es-PE" dirty="0" err="1" smtClean="0"/>
              <a:t>see</a:t>
            </a:r>
            <a:r>
              <a:rPr lang="es-PE" dirty="0" smtClean="0"/>
              <a:t> </a:t>
            </a:r>
            <a:r>
              <a:rPr lang="es-PE" dirty="0" err="1" smtClean="0"/>
              <a:t>themselves</a:t>
            </a:r>
            <a:r>
              <a:rPr lang="es-PE" dirty="0" smtClean="0"/>
              <a:t> as cultural and </a:t>
            </a:r>
            <a:r>
              <a:rPr lang="es-PE" dirty="0" err="1" smtClean="0"/>
              <a:t>linguistic</a:t>
            </a:r>
            <a:r>
              <a:rPr lang="es-PE" dirty="0" smtClean="0"/>
              <a:t> </a:t>
            </a:r>
            <a:r>
              <a:rPr lang="es-PE" dirty="0" err="1" smtClean="0"/>
              <a:t>promoters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133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are </a:t>
            </a:r>
            <a:r>
              <a:rPr lang="es-PE" dirty="0" err="1" smtClean="0"/>
              <a:t>persons</a:t>
            </a:r>
            <a:r>
              <a:rPr lang="es-PE" dirty="0" smtClean="0"/>
              <a:t> </a:t>
            </a:r>
            <a:r>
              <a:rPr lang="es-PE" dirty="0" err="1" smtClean="0"/>
              <a:t>who</a:t>
            </a:r>
            <a:r>
              <a:rPr lang="es-PE" dirty="0" smtClean="0"/>
              <a:t> </a:t>
            </a:r>
            <a:r>
              <a:rPr lang="es-PE" dirty="0" err="1" smtClean="0"/>
              <a:t>work</a:t>
            </a:r>
            <a:r>
              <a:rPr lang="es-PE" dirty="0" smtClean="0"/>
              <a:t> </a:t>
            </a:r>
            <a:r>
              <a:rPr lang="es-PE" dirty="0" err="1" smtClean="0"/>
              <a:t>directly</a:t>
            </a:r>
            <a:r>
              <a:rPr lang="es-PE" dirty="0" smtClean="0"/>
              <a:t> </a:t>
            </a:r>
            <a:r>
              <a:rPr lang="es-PE" dirty="0" err="1" smtClean="0"/>
              <a:t>with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. </a:t>
            </a:r>
            <a:r>
              <a:rPr lang="es-PE" dirty="0" err="1" smtClean="0"/>
              <a:t>Therefore</a:t>
            </a:r>
            <a:r>
              <a:rPr lang="es-PE" dirty="0" smtClean="0"/>
              <a:t>,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expected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find</a:t>
            </a:r>
            <a:r>
              <a:rPr lang="es-PE" dirty="0" smtClean="0"/>
              <a:t> in </a:t>
            </a:r>
            <a:r>
              <a:rPr lang="es-PE" dirty="0" err="1" smtClean="0"/>
              <a:t>their</a:t>
            </a:r>
            <a:r>
              <a:rPr lang="es-PE" dirty="0" smtClean="0"/>
              <a:t> </a:t>
            </a:r>
            <a:r>
              <a:rPr lang="es-PE" dirty="0" err="1" smtClean="0"/>
              <a:t>activity</a:t>
            </a:r>
            <a:r>
              <a:rPr lang="es-PE" dirty="0" smtClean="0"/>
              <a:t> </a:t>
            </a:r>
            <a:r>
              <a:rPr lang="es-PE" dirty="0" err="1" smtClean="0"/>
              <a:t>phenomena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have</a:t>
            </a:r>
            <a:r>
              <a:rPr lang="es-PE" dirty="0" smtClean="0"/>
              <a:t> </a:t>
            </a:r>
            <a:r>
              <a:rPr lang="es-PE" dirty="0" err="1" smtClean="0"/>
              <a:t>been</a:t>
            </a:r>
            <a:r>
              <a:rPr lang="es-PE" dirty="0" smtClean="0"/>
              <a:t> </a:t>
            </a:r>
            <a:r>
              <a:rPr lang="es-PE" dirty="0" err="1" smtClean="0"/>
              <a:t>described</a:t>
            </a:r>
            <a:r>
              <a:rPr lang="es-PE" dirty="0" smtClean="0"/>
              <a:t> in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literature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example</a:t>
            </a:r>
            <a:r>
              <a:rPr lang="es-PE" dirty="0" smtClean="0"/>
              <a:t>, Patrick (2007) describes </a:t>
            </a:r>
            <a:r>
              <a:rPr lang="es-PE" dirty="0" err="1" smtClean="0"/>
              <a:t>an</a:t>
            </a:r>
            <a:r>
              <a:rPr lang="es-PE" dirty="0" smtClean="0"/>
              <a:t> intense </a:t>
            </a:r>
            <a:r>
              <a:rPr lang="es-PE" dirty="0" err="1" smtClean="0"/>
              <a:t>competence</a:t>
            </a:r>
            <a:r>
              <a:rPr lang="es-PE" dirty="0" smtClean="0"/>
              <a:t> </a:t>
            </a:r>
            <a:r>
              <a:rPr lang="es-PE" dirty="0" err="1" smtClean="0"/>
              <a:t>among</a:t>
            </a:r>
            <a:r>
              <a:rPr lang="es-PE" dirty="0" smtClean="0"/>
              <a:t> </a:t>
            </a:r>
            <a:r>
              <a:rPr lang="es-PE" dirty="0" err="1" smtClean="0"/>
              <a:t>speakers</a:t>
            </a:r>
            <a:r>
              <a:rPr lang="es-PE" dirty="0" smtClean="0"/>
              <a:t> of </a:t>
            </a:r>
            <a:r>
              <a:rPr lang="es-PE" dirty="0" err="1" smtClean="0"/>
              <a:t>different</a:t>
            </a:r>
            <a:r>
              <a:rPr lang="es-PE" dirty="0" smtClean="0"/>
              <a:t> </a:t>
            </a:r>
            <a:r>
              <a:rPr lang="es-PE" dirty="0" err="1" smtClean="0"/>
              <a:t>varieties</a:t>
            </a:r>
            <a:r>
              <a:rPr lang="es-PE" dirty="0" smtClean="0"/>
              <a:t> as a </a:t>
            </a:r>
            <a:r>
              <a:rPr lang="es-PE" dirty="0" err="1" smtClean="0"/>
              <a:t>result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adoption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 </a:t>
            </a:r>
            <a:r>
              <a:rPr lang="es-PE" dirty="0" err="1" smtClean="0"/>
              <a:t>rights</a:t>
            </a:r>
            <a:r>
              <a:rPr lang="es-PE" dirty="0" smtClean="0"/>
              <a:t> </a:t>
            </a:r>
            <a:r>
              <a:rPr lang="es-PE" dirty="0" err="1" smtClean="0"/>
              <a:t>discourse</a:t>
            </a:r>
            <a:r>
              <a:rPr lang="es-PE" dirty="0" smtClean="0"/>
              <a:t> </a:t>
            </a:r>
            <a:r>
              <a:rPr lang="es-PE" dirty="0" err="1" smtClean="0"/>
              <a:t>among</a:t>
            </a:r>
            <a:r>
              <a:rPr lang="es-PE" dirty="0" smtClean="0"/>
              <a:t>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peoples</a:t>
            </a:r>
            <a:r>
              <a:rPr lang="es-PE" dirty="0" smtClean="0"/>
              <a:t> </a:t>
            </a:r>
            <a:r>
              <a:rPr lang="es-PE" dirty="0" err="1" smtClean="0"/>
              <a:t>representatives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smtClean="0"/>
              <a:t>And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precisely</a:t>
            </a:r>
            <a:r>
              <a:rPr lang="es-PE" dirty="0" smtClean="0"/>
              <a:t> </a:t>
            </a:r>
            <a:r>
              <a:rPr lang="es-PE" dirty="0" err="1" smtClean="0"/>
              <a:t>what</a:t>
            </a:r>
            <a:r>
              <a:rPr lang="es-PE" dirty="0" smtClean="0"/>
              <a:t>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found</a:t>
            </a:r>
            <a:r>
              <a:rPr lang="es-PE" dirty="0" smtClean="0"/>
              <a:t> in </a:t>
            </a:r>
            <a:r>
              <a:rPr lang="es-PE" dirty="0" err="1" smtClean="0"/>
              <a:t>our</a:t>
            </a:r>
            <a:r>
              <a:rPr lang="es-PE" dirty="0" smtClean="0"/>
              <a:t> </a:t>
            </a:r>
            <a:r>
              <a:rPr lang="es-PE" dirty="0" err="1" smtClean="0"/>
              <a:t>observation</a:t>
            </a:r>
            <a:r>
              <a:rPr lang="es-PE" dirty="0" smtClean="0"/>
              <a:t>: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example</a:t>
            </a:r>
            <a:r>
              <a:rPr lang="es-PE" dirty="0" smtClean="0"/>
              <a:t>, </a:t>
            </a:r>
            <a:r>
              <a:rPr lang="es-PE" dirty="0" err="1" smtClean="0"/>
              <a:t>among</a:t>
            </a:r>
            <a:r>
              <a:rPr lang="es-PE" dirty="0" smtClean="0"/>
              <a:t> </a:t>
            </a:r>
            <a:r>
              <a:rPr lang="es-PE" dirty="0" err="1" smtClean="0"/>
              <a:t>speakers</a:t>
            </a:r>
            <a:r>
              <a:rPr lang="es-PE" dirty="0" smtClean="0"/>
              <a:t> of Cuzco Quechua </a:t>
            </a:r>
            <a:r>
              <a:rPr lang="es-PE" dirty="0" err="1" smtClean="0"/>
              <a:t>complaining</a:t>
            </a:r>
            <a:r>
              <a:rPr lang="es-PE" dirty="0" smtClean="0"/>
              <a:t> </a:t>
            </a:r>
            <a:r>
              <a:rPr lang="es-PE" dirty="0" err="1" smtClean="0"/>
              <a:t>about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“</a:t>
            </a:r>
            <a:r>
              <a:rPr lang="es-PE" dirty="0" err="1" smtClean="0"/>
              <a:t>concessions</a:t>
            </a:r>
            <a:r>
              <a:rPr lang="es-PE" dirty="0" smtClean="0"/>
              <a:t>” </a:t>
            </a:r>
            <a:r>
              <a:rPr lang="es-PE" dirty="0" err="1" smtClean="0"/>
              <a:t>they</a:t>
            </a:r>
            <a:r>
              <a:rPr lang="es-PE" dirty="0" smtClean="0"/>
              <a:t> </a:t>
            </a:r>
            <a:r>
              <a:rPr lang="es-PE" dirty="0" err="1" smtClean="0"/>
              <a:t>had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made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use Ayacucho </a:t>
            </a:r>
            <a:r>
              <a:rPr lang="es-PE" dirty="0" err="1" smtClean="0"/>
              <a:t>or</a:t>
            </a:r>
            <a:r>
              <a:rPr lang="es-PE" dirty="0" smtClean="0"/>
              <a:t> </a:t>
            </a:r>
            <a:r>
              <a:rPr lang="es-PE" dirty="0" err="1" smtClean="0"/>
              <a:t>Chanka</a:t>
            </a:r>
            <a:r>
              <a:rPr lang="es-PE" dirty="0" smtClean="0"/>
              <a:t> Quechua </a:t>
            </a:r>
            <a:r>
              <a:rPr lang="es-PE" dirty="0" err="1" smtClean="0"/>
              <a:t>features</a:t>
            </a:r>
            <a:r>
              <a:rPr lang="es-PE" dirty="0" smtClean="0"/>
              <a:t> in </a:t>
            </a:r>
            <a:r>
              <a:rPr lang="es-PE" dirty="0" err="1" smtClean="0"/>
              <a:t>their</a:t>
            </a:r>
            <a:r>
              <a:rPr lang="es-PE" dirty="0" smtClean="0"/>
              <a:t> </a:t>
            </a:r>
            <a:r>
              <a:rPr lang="es-PE" dirty="0" err="1" smtClean="0"/>
              <a:t>written</a:t>
            </a:r>
            <a:r>
              <a:rPr lang="es-PE" dirty="0" smtClean="0"/>
              <a:t> </a:t>
            </a:r>
            <a:r>
              <a:rPr lang="es-PE" dirty="0" err="1" smtClean="0"/>
              <a:t>translations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Another</a:t>
            </a:r>
            <a:r>
              <a:rPr lang="es-PE" dirty="0" smtClean="0"/>
              <a:t> </a:t>
            </a:r>
            <a:r>
              <a:rPr lang="es-PE" dirty="0" err="1" smtClean="0"/>
              <a:t>example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high</a:t>
            </a:r>
            <a:r>
              <a:rPr lang="es-PE" dirty="0" smtClean="0"/>
              <a:t> </a:t>
            </a:r>
            <a:r>
              <a:rPr lang="es-PE" dirty="0" err="1" smtClean="0"/>
              <a:t>conflictivity</a:t>
            </a:r>
            <a:r>
              <a:rPr lang="es-PE" dirty="0" smtClean="0"/>
              <a:t> </a:t>
            </a:r>
            <a:r>
              <a:rPr lang="es-PE" dirty="0" err="1" smtClean="0"/>
              <a:t>between</a:t>
            </a:r>
            <a:r>
              <a:rPr lang="es-PE" dirty="0" smtClean="0"/>
              <a:t> </a:t>
            </a:r>
            <a:r>
              <a:rPr lang="es-PE" dirty="0" err="1" smtClean="0"/>
              <a:t>different</a:t>
            </a:r>
            <a:r>
              <a:rPr lang="es-PE" dirty="0" smtClean="0"/>
              <a:t> </a:t>
            </a:r>
            <a:r>
              <a:rPr lang="es-PE" dirty="0" err="1" smtClean="0"/>
              <a:t>speakers</a:t>
            </a:r>
            <a:r>
              <a:rPr lang="es-PE" dirty="0" smtClean="0"/>
              <a:t> of </a:t>
            </a:r>
            <a:r>
              <a:rPr lang="es-PE" dirty="0" err="1" smtClean="0"/>
              <a:t>Ashaninka</a:t>
            </a:r>
            <a:r>
              <a:rPr lang="es-PE" dirty="0" smtClean="0"/>
              <a:t> (</a:t>
            </a:r>
            <a:r>
              <a:rPr lang="es-PE" dirty="0" err="1" smtClean="0"/>
              <a:t>an</a:t>
            </a:r>
            <a:r>
              <a:rPr lang="es-PE" dirty="0" smtClean="0"/>
              <a:t> </a:t>
            </a:r>
            <a:r>
              <a:rPr lang="es-PE" dirty="0" err="1" smtClean="0"/>
              <a:t>Arawak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) </a:t>
            </a:r>
            <a:r>
              <a:rPr lang="es-PE" dirty="0" err="1" smtClean="0"/>
              <a:t>towards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alphabet</a:t>
            </a:r>
            <a:r>
              <a:rPr lang="es-PE" dirty="0" smtClean="0"/>
              <a:t> </a:t>
            </a:r>
            <a:r>
              <a:rPr lang="es-PE" dirty="0" err="1" smtClean="0"/>
              <a:t>approved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Ministry</a:t>
            </a:r>
            <a:r>
              <a:rPr lang="es-PE" dirty="0" smtClean="0"/>
              <a:t> of </a:t>
            </a:r>
            <a:r>
              <a:rPr lang="es-PE" dirty="0" err="1" smtClean="0"/>
              <a:t>Education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It</a:t>
            </a:r>
            <a:r>
              <a:rPr lang="es-PE" dirty="0" smtClean="0"/>
              <a:t> </a:t>
            </a:r>
            <a:r>
              <a:rPr lang="es-PE" dirty="0" err="1" smtClean="0"/>
              <a:t>must</a:t>
            </a:r>
            <a:r>
              <a:rPr lang="es-PE" dirty="0" smtClean="0"/>
              <a:t> be </a:t>
            </a:r>
            <a:r>
              <a:rPr lang="es-PE" dirty="0" err="1" smtClean="0"/>
              <a:t>recalled</a:t>
            </a:r>
            <a:r>
              <a:rPr lang="es-PE" dirty="0" smtClean="0"/>
              <a:t>, as </a:t>
            </a:r>
            <a:r>
              <a:rPr lang="es-PE" dirty="0" err="1" smtClean="0"/>
              <a:t>Rosaleen</a:t>
            </a:r>
            <a:r>
              <a:rPr lang="es-PE" dirty="0" smtClean="0"/>
              <a:t> </a:t>
            </a:r>
            <a:r>
              <a:rPr lang="es-PE" dirty="0" err="1" smtClean="0"/>
              <a:t>said</a:t>
            </a:r>
            <a:r>
              <a:rPr lang="es-PE" dirty="0" smtClean="0"/>
              <a:t>,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Ministry</a:t>
            </a:r>
            <a:r>
              <a:rPr lang="es-PE" dirty="0" smtClean="0"/>
              <a:t> of </a:t>
            </a:r>
            <a:r>
              <a:rPr lang="es-PE" dirty="0" err="1" smtClean="0"/>
              <a:t>Education</a:t>
            </a:r>
            <a:r>
              <a:rPr lang="es-PE" dirty="0" smtClean="0"/>
              <a:t> has </a:t>
            </a:r>
            <a:r>
              <a:rPr lang="es-PE" dirty="0" err="1" smtClean="0"/>
              <a:t>ran</a:t>
            </a:r>
            <a:r>
              <a:rPr lang="es-PE" dirty="0" smtClean="0"/>
              <a:t> in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last</a:t>
            </a:r>
            <a:r>
              <a:rPr lang="es-PE" dirty="0" smtClean="0"/>
              <a:t> </a:t>
            </a:r>
            <a:r>
              <a:rPr lang="es-PE" dirty="0" err="1" smtClean="0"/>
              <a:t>years</a:t>
            </a:r>
            <a:r>
              <a:rPr lang="es-PE" dirty="0" smtClean="0"/>
              <a:t> a </a:t>
            </a:r>
            <a:r>
              <a:rPr lang="es-PE" dirty="0" err="1" smtClean="0"/>
              <a:t>process</a:t>
            </a:r>
            <a:r>
              <a:rPr lang="es-PE" dirty="0" smtClean="0"/>
              <a:t> </a:t>
            </a:r>
            <a:r>
              <a:rPr lang="es-PE" dirty="0" err="1" smtClean="0"/>
              <a:t>leading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approve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consensus</a:t>
            </a:r>
            <a:r>
              <a:rPr lang="es-PE" dirty="0" smtClean="0"/>
              <a:t> </a:t>
            </a:r>
            <a:r>
              <a:rPr lang="es-PE" dirty="0" err="1" smtClean="0"/>
              <a:t>alphabets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different</a:t>
            </a:r>
            <a:r>
              <a:rPr lang="es-PE" dirty="0" smtClean="0"/>
              <a:t> </a:t>
            </a:r>
            <a:r>
              <a:rPr lang="es-PE" dirty="0" err="1" smtClean="0"/>
              <a:t>languages</a:t>
            </a:r>
            <a:r>
              <a:rPr lang="es-PE" dirty="0" smtClean="0"/>
              <a:t> </a:t>
            </a:r>
            <a:r>
              <a:rPr lang="es-PE" dirty="0" err="1" smtClean="0"/>
              <a:t>previously</a:t>
            </a:r>
            <a:r>
              <a:rPr lang="es-PE" dirty="0" smtClean="0"/>
              <a:t> </a:t>
            </a:r>
            <a:r>
              <a:rPr lang="es-PE" dirty="0" err="1" smtClean="0"/>
              <a:t>lacking</a:t>
            </a:r>
            <a:r>
              <a:rPr lang="es-PE" dirty="0" smtClean="0"/>
              <a:t> </a:t>
            </a:r>
            <a:r>
              <a:rPr lang="es-PE" dirty="0" err="1" smtClean="0"/>
              <a:t>them</a:t>
            </a:r>
            <a:r>
              <a:rPr lang="es-PE" dirty="0" smtClean="0"/>
              <a:t>.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</a:t>
            </a:r>
            <a:r>
              <a:rPr lang="es-PE" dirty="0" err="1" smtClean="0"/>
              <a:t>have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work</a:t>
            </a:r>
            <a:r>
              <a:rPr lang="es-PE" dirty="0" smtClean="0"/>
              <a:t> </a:t>
            </a:r>
            <a:r>
              <a:rPr lang="es-PE" dirty="0" err="1" smtClean="0"/>
              <a:t>with</a:t>
            </a:r>
            <a:r>
              <a:rPr lang="es-PE" dirty="0" smtClean="0"/>
              <a:t> </a:t>
            </a:r>
            <a:r>
              <a:rPr lang="es-PE" dirty="0" err="1" smtClean="0"/>
              <a:t>these</a:t>
            </a:r>
            <a:r>
              <a:rPr lang="es-PE" dirty="0" smtClean="0"/>
              <a:t> </a:t>
            </a:r>
            <a:r>
              <a:rPr lang="es-PE" dirty="0" err="1" smtClean="0"/>
              <a:t>alphabets</a:t>
            </a:r>
            <a:r>
              <a:rPr lang="es-PE" dirty="0" smtClean="0"/>
              <a:t>, </a:t>
            </a:r>
            <a:r>
              <a:rPr lang="es-PE" dirty="0" err="1" smtClean="0"/>
              <a:t>but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process</a:t>
            </a:r>
            <a:r>
              <a:rPr lang="es-PE" dirty="0" smtClean="0"/>
              <a:t> of </a:t>
            </a:r>
            <a:r>
              <a:rPr lang="es-PE" dirty="0" err="1" smtClean="0"/>
              <a:t>reaching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consensus</a:t>
            </a:r>
            <a:r>
              <a:rPr lang="es-PE" dirty="0" smtClean="0"/>
              <a:t> </a:t>
            </a:r>
            <a:r>
              <a:rPr lang="es-PE" dirty="0" err="1" smtClean="0"/>
              <a:t>among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communities</a:t>
            </a:r>
            <a:r>
              <a:rPr lang="es-PE" dirty="0" smtClean="0"/>
              <a:t> has </a:t>
            </a:r>
            <a:r>
              <a:rPr lang="es-PE" dirty="0" err="1" smtClean="0"/>
              <a:t>not</a:t>
            </a:r>
            <a:r>
              <a:rPr lang="es-PE" dirty="0" smtClean="0"/>
              <a:t> </a:t>
            </a:r>
            <a:r>
              <a:rPr lang="es-PE" dirty="0" err="1" smtClean="0"/>
              <a:t>been</a:t>
            </a:r>
            <a:r>
              <a:rPr lang="es-PE" dirty="0" smtClean="0"/>
              <a:t> </a:t>
            </a:r>
            <a:r>
              <a:rPr lang="es-PE" dirty="0" err="1" smtClean="0"/>
              <a:t>thorough</a:t>
            </a:r>
            <a:r>
              <a:rPr lang="es-PE" dirty="0" smtClean="0"/>
              <a:t> in </a:t>
            </a:r>
            <a:r>
              <a:rPr lang="es-PE" dirty="0" err="1" smtClean="0"/>
              <a:t>all</a:t>
            </a:r>
            <a:r>
              <a:rPr lang="es-PE" dirty="0" smtClean="0"/>
              <a:t> cases.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149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 </a:t>
            </a:r>
            <a:r>
              <a:rPr lang="es-PE" dirty="0" err="1" smtClean="0"/>
              <a:t>ideologies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have</a:t>
            </a:r>
            <a:r>
              <a:rPr lang="es-PE" dirty="0" smtClean="0"/>
              <a:t> </a:t>
            </a:r>
            <a:r>
              <a:rPr lang="es-PE" dirty="0" err="1" smtClean="0"/>
              <a:t>observed</a:t>
            </a:r>
            <a:r>
              <a:rPr lang="es-PE" dirty="0" smtClean="0"/>
              <a:t> are </a:t>
            </a:r>
            <a:r>
              <a:rPr lang="es-PE" dirty="0" err="1" smtClean="0"/>
              <a:t>not</a:t>
            </a:r>
            <a:r>
              <a:rPr lang="es-PE" dirty="0" smtClean="0"/>
              <a:t> new. </a:t>
            </a:r>
            <a:r>
              <a:rPr lang="es-PE" dirty="0" err="1" smtClean="0"/>
              <a:t>They</a:t>
            </a:r>
            <a:r>
              <a:rPr lang="es-PE" dirty="0" smtClean="0"/>
              <a:t> </a:t>
            </a:r>
            <a:r>
              <a:rPr lang="es-PE" dirty="0" err="1" smtClean="0"/>
              <a:t>have</a:t>
            </a:r>
            <a:r>
              <a:rPr lang="es-PE" dirty="0" smtClean="0"/>
              <a:t> </a:t>
            </a:r>
            <a:r>
              <a:rPr lang="es-PE" dirty="0" err="1" smtClean="0"/>
              <a:t>been</a:t>
            </a:r>
            <a:r>
              <a:rPr lang="es-PE" dirty="0" smtClean="0"/>
              <a:t> </a:t>
            </a:r>
            <a:r>
              <a:rPr lang="es-PE" dirty="0" err="1" smtClean="0"/>
              <a:t>already</a:t>
            </a:r>
            <a:r>
              <a:rPr lang="es-PE" dirty="0" smtClean="0"/>
              <a:t> </a:t>
            </a:r>
            <a:r>
              <a:rPr lang="es-PE" dirty="0" err="1" smtClean="0"/>
              <a:t>described</a:t>
            </a:r>
            <a:r>
              <a:rPr lang="es-PE" dirty="0" smtClean="0"/>
              <a:t> in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sociolinguistic</a:t>
            </a:r>
            <a:r>
              <a:rPr lang="es-PE" dirty="0" smtClean="0"/>
              <a:t> </a:t>
            </a:r>
            <a:r>
              <a:rPr lang="es-PE" dirty="0" err="1" smtClean="0"/>
              <a:t>literature</a:t>
            </a:r>
            <a:r>
              <a:rPr lang="es-PE" dirty="0" smtClean="0"/>
              <a:t> in </a:t>
            </a:r>
            <a:r>
              <a:rPr lang="es-PE" dirty="0" err="1" smtClean="0"/>
              <a:t>the</a:t>
            </a:r>
            <a:r>
              <a:rPr lang="es-PE" dirty="0" smtClean="0"/>
              <a:t> Andes (</a:t>
            </a:r>
            <a:r>
              <a:rPr lang="es-PE" dirty="0" err="1" smtClean="0"/>
              <a:t>especially</a:t>
            </a:r>
            <a:r>
              <a:rPr lang="es-PE" dirty="0" smtClean="0"/>
              <a:t>, </a:t>
            </a:r>
            <a:r>
              <a:rPr lang="es-PE" dirty="0" err="1" smtClean="0"/>
              <a:t>regarding</a:t>
            </a:r>
            <a:r>
              <a:rPr lang="es-PE" dirty="0" smtClean="0"/>
              <a:t> </a:t>
            </a:r>
            <a:r>
              <a:rPr lang="es-PE" dirty="0" err="1" smtClean="0"/>
              <a:t>purism</a:t>
            </a:r>
            <a:r>
              <a:rPr lang="es-PE" dirty="0" smtClean="0"/>
              <a:t>).</a:t>
            </a:r>
          </a:p>
          <a:p>
            <a:endParaRPr lang="es-PE" dirty="0"/>
          </a:p>
          <a:p>
            <a:r>
              <a:rPr lang="es-PE" dirty="0" err="1" smtClean="0"/>
              <a:t>But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main</a:t>
            </a:r>
            <a:r>
              <a:rPr lang="es-PE" dirty="0" smtClean="0"/>
              <a:t> </a:t>
            </a:r>
            <a:r>
              <a:rPr lang="es-PE" dirty="0" err="1" smtClean="0"/>
              <a:t>aspect</a:t>
            </a:r>
            <a:r>
              <a:rPr lang="es-PE" dirty="0" smtClean="0"/>
              <a:t>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want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highlight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we</a:t>
            </a:r>
            <a:r>
              <a:rPr lang="es-PE" dirty="0" smtClean="0"/>
              <a:t> can </a:t>
            </a:r>
            <a:r>
              <a:rPr lang="es-PE" dirty="0" err="1" smtClean="0"/>
              <a:t>see</a:t>
            </a:r>
            <a:r>
              <a:rPr lang="es-PE" dirty="0" smtClean="0"/>
              <a:t> </a:t>
            </a:r>
            <a:r>
              <a:rPr lang="es-PE" dirty="0" err="1" smtClean="0"/>
              <a:t>through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activities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</a:t>
            </a:r>
            <a:r>
              <a:rPr lang="es-PE" dirty="0" err="1" smtClean="0"/>
              <a:t>how</a:t>
            </a:r>
            <a:r>
              <a:rPr lang="es-PE" dirty="0" smtClean="0"/>
              <a:t> </a:t>
            </a:r>
            <a:r>
              <a:rPr lang="es-PE" dirty="0" err="1" smtClean="0"/>
              <a:t>these</a:t>
            </a:r>
            <a:r>
              <a:rPr lang="es-PE" dirty="0" smtClean="0"/>
              <a:t> </a:t>
            </a:r>
            <a:r>
              <a:rPr lang="es-PE" dirty="0" err="1" smtClean="0"/>
              <a:t>ideologies</a:t>
            </a:r>
            <a:r>
              <a:rPr lang="es-PE" dirty="0" smtClean="0"/>
              <a:t> </a:t>
            </a:r>
            <a:r>
              <a:rPr lang="es-PE" dirty="0" err="1" smtClean="0"/>
              <a:t>affect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central </a:t>
            </a:r>
            <a:r>
              <a:rPr lang="es-PE" dirty="0" err="1" smtClean="0"/>
              <a:t>communicative</a:t>
            </a:r>
            <a:r>
              <a:rPr lang="es-PE" dirty="0" smtClean="0"/>
              <a:t> </a:t>
            </a:r>
            <a:r>
              <a:rPr lang="es-PE" dirty="0" err="1" smtClean="0"/>
              <a:t>goals</a:t>
            </a:r>
            <a:r>
              <a:rPr lang="es-PE" dirty="0" smtClean="0"/>
              <a:t> of </a:t>
            </a:r>
            <a:r>
              <a:rPr lang="es-PE" dirty="0" err="1" smtClean="0"/>
              <a:t>translation</a:t>
            </a:r>
            <a:r>
              <a:rPr lang="es-PE" dirty="0" smtClean="0"/>
              <a:t> and </a:t>
            </a:r>
            <a:r>
              <a:rPr lang="es-PE" dirty="0" err="1" smtClean="0"/>
              <a:t>interpreting</a:t>
            </a:r>
            <a:r>
              <a:rPr lang="es-PE" dirty="0" smtClean="0"/>
              <a:t>.</a:t>
            </a:r>
          </a:p>
          <a:p>
            <a:endParaRPr lang="es-PE" dirty="0" smtClean="0"/>
          </a:p>
          <a:p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expample</a:t>
            </a:r>
            <a:r>
              <a:rPr lang="es-PE" dirty="0" smtClean="0"/>
              <a:t>, </a:t>
            </a:r>
            <a:r>
              <a:rPr lang="es-PE" dirty="0" err="1" smtClean="0"/>
              <a:t>ideologies</a:t>
            </a:r>
            <a:r>
              <a:rPr lang="es-PE" dirty="0" smtClean="0"/>
              <a:t> of </a:t>
            </a:r>
            <a:r>
              <a:rPr lang="es-PE" dirty="0" err="1" smtClean="0"/>
              <a:t>purism</a:t>
            </a:r>
            <a:r>
              <a:rPr lang="es-PE" dirty="0" smtClean="0"/>
              <a:t>, </a:t>
            </a:r>
            <a:r>
              <a:rPr lang="es-PE" dirty="0" err="1" smtClean="0"/>
              <a:t>which</a:t>
            </a:r>
            <a:r>
              <a:rPr lang="es-PE" dirty="0" smtClean="0"/>
              <a:t> </a:t>
            </a:r>
            <a:r>
              <a:rPr lang="es-PE" dirty="0" err="1" smtClean="0"/>
              <a:t>was</a:t>
            </a:r>
            <a:r>
              <a:rPr lang="es-PE" dirty="0" smtClean="0"/>
              <a:t> </a:t>
            </a:r>
            <a:r>
              <a:rPr lang="es-PE" dirty="0" err="1" smtClean="0"/>
              <a:t>observed</a:t>
            </a:r>
            <a:r>
              <a:rPr lang="es-PE" dirty="0" smtClean="0"/>
              <a:t> </a:t>
            </a:r>
            <a:r>
              <a:rPr lang="es-PE" dirty="0" err="1" smtClean="0"/>
              <a:t>especially</a:t>
            </a:r>
            <a:r>
              <a:rPr lang="es-PE" dirty="0" smtClean="0"/>
              <a:t> in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Andean</a:t>
            </a:r>
            <a:r>
              <a:rPr lang="es-PE" dirty="0" smtClean="0"/>
              <a:t> </a:t>
            </a:r>
            <a:r>
              <a:rPr lang="es-PE" dirty="0" err="1" smtClean="0"/>
              <a:t>realm</a:t>
            </a:r>
            <a:r>
              <a:rPr lang="es-PE" dirty="0" smtClean="0"/>
              <a:t>, drive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avoid</a:t>
            </a:r>
            <a:r>
              <a:rPr lang="es-PE" dirty="0" smtClean="0"/>
              <a:t> </a:t>
            </a:r>
            <a:r>
              <a:rPr lang="es-PE" dirty="0" err="1" smtClean="0"/>
              <a:t>borrowings</a:t>
            </a:r>
            <a:r>
              <a:rPr lang="es-PE" dirty="0" smtClean="0"/>
              <a:t> </a:t>
            </a:r>
            <a:r>
              <a:rPr lang="es-PE" dirty="0" err="1" smtClean="0"/>
              <a:t>from</a:t>
            </a:r>
            <a:r>
              <a:rPr lang="es-PE" dirty="0" smtClean="0"/>
              <a:t> </a:t>
            </a:r>
            <a:r>
              <a:rPr lang="es-PE" dirty="0" err="1" smtClean="0"/>
              <a:t>Spanish</a:t>
            </a:r>
            <a:r>
              <a:rPr lang="es-PE" dirty="0" smtClean="0"/>
              <a:t>, </a:t>
            </a:r>
            <a:r>
              <a:rPr lang="es-PE" dirty="0" err="1" smtClean="0"/>
              <a:t>looking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words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have</a:t>
            </a:r>
            <a:r>
              <a:rPr lang="es-PE" dirty="0" smtClean="0"/>
              <a:t> </a:t>
            </a:r>
            <a:r>
              <a:rPr lang="es-PE" dirty="0" err="1" smtClean="0"/>
              <a:t>been</a:t>
            </a:r>
            <a:r>
              <a:rPr lang="es-PE" dirty="0" smtClean="0"/>
              <a:t> </a:t>
            </a:r>
            <a:r>
              <a:rPr lang="es-PE" dirty="0" err="1" smtClean="0"/>
              <a:t>coined</a:t>
            </a:r>
            <a:r>
              <a:rPr lang="es-PE" dirty="0" smtClean="0"/>
              <a:t>,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example</a:t>
            </a:r>
            <a:r>
              <a:rPr lang="es-PE" dirty="0" smtClean="0"/>
              <a:t>,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Quechua </a:t>
            </a:r>
            <a:r>
              <a:rPr lang="es-PE" dirty="0" err="1" smtClean="0"/>
              <a:t>Academies</a:t>
            </a:r>
            <a:r>
              <a:rPr lang="es-PE" dirty="0" smtClean="0"/>
              <a:t>, </a:t>
            </a:r>
            <a:r>
              <a:rPr lang="es-PE" dirty="0" err="1" smtClean="0"/>
              <a:t>looking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archaisms</a:t>
            </a:r>
            <a:r>
              <a:rPr lang="es-PE" dirty="0" smtClean="0"/>
              <a:t>, </a:t>
            </a:r>
            <a:r>
              <a:rPr lang="es-PE" dirty="0" err="1" smtClean="0"/>
              <a:t>or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borrowings</a:t>
            </a:r>
            <a:r>
              <a:rPr lang="es-PE" dirty="0" smtClean="0"/>
              <a:t> </a:t>
            </a:r>
            <a:r>
              <a:rPr lang="es-PE" dirty="0" err="1" smtClean="0"/>
              <a:t>from</a:t>
            </a:r>
            <a:r>
              <a:rPr lang="es-PE" dirty="0" smtClean="0"/>
              <a:t> </a:t>
            </a:r>
            <a:r>
              <a:rPr lang="es-PE" dirty="0" err="1" smtClean="0"/>
              <a:t>other</a:t>
            </a:r>
            <a:r>
              <a:rPr lang="es-PE" dirty="0" smtClean="0"/>
              <a:t> Quechua </a:t>
            </a:r>
            <a:r>
              <a:rPr lang="es-PE" dirty="0" err="1" smtClean="0"/>
              <a:t>varieties</a:t>
            </a:r>
            <a:r>
              <a:rPr lang="es-PE" dirty="0" smtClean="0"/>
              <a:t>, </a:t>
            </a:r>
            <a:r>
              <a:rPr lang="es-PE" dirty="0" err="1" smtClean="0"/>
              <a:t>although</a:t>
            </a:r>
            <a:r>
              <a:rPr lang="es-PE" dirty="0" smtClean="0"/>
              <a:t> </a:t>
            </a:r>
            <a:r>
              <a:rPr lang="es-PE" dirty="0" err="1" smtClean="0"/>
              <a:t>these</a:t>
            </a:r>
            <a:r>
              <a:rPr lang="es-PE" dirty="0" smtClean="0"/>
              <a:t> </a:t>
            </a:r>
            <a:r>
              <a:rPr lang="es-PE" dirty="0" err="1" smtClean="0"/>
              <a:t>decisions</a:t>
            </a:r>
            <a:r>
              <a:rPr lang="es-PE" dirty="0" smtClean="0"/>
              <a:t> </a:t>
            </a:r>
            <a:r>
              <a:rPr lang="es-PE" dirty="0" err="1" smtClean="0"/>
              <a:t>will</a:t>
            </a:r>
            <a:r>
              <a:rPr lang="es-PE" dirty="0" smtClean="0"/>
              <a:t> </a:t>
            </a:r>
            <a:r>
              <a:rPr lang="es-PE" dirty="0" err="1" smtClean="0"/>
              <a:t>likely</a:t>
            </a:r>
            <a:r>
              <a:rPr lang="es-PE" dirty="0" smtClean="0"/>
              <a:t> </a:t>
            </a:r>
            <a:r>
              <a:rPr lang="es-PE" dirty="0" err="1" smtClean="0"/>
              <a:t>impede</a:t>
            </a:r>
            <a:r>
              <a:rPr lang="es-PE" dirty="0" smtClean="0"/>
              <a:t> </a:t>
            </a:r>
            <a:r>
              <a:rPr lang="es-PE" dirty="0" err="1" smtClean="0"/>
              <a:t>communication</a:t>
            </a:r>
            <a:r>
              <a:rPr lang="es-PE" dirty="0" smtClean="0"/>
              <a:t> </a:t>
            </a:r>
            <a:r>
              <a:rPr lang="es-PE" dirty="0" err="1" smtClean="0"/>
              <a:t>with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average</a:t>
            </a:r>
            <a:r>
              <a:rPr lang="es-PE" dirty="0" smtClean="0"/>
              <a:t> </a:t>
            </a:r>
            <a:r>
              <a:rPr lang="es-PE" dirty="0" err="1" smtClean="0"/>
              <a:t>speakers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err="1" smtClean="0"/>
              <a:t>Another</a:t>
            </a:r>
            <a:r>
              <a:rPr lang="es-PE" dirty="0" smtClean="0"/>
              <a:t> </a:t>
            </a:r>
            <a:r>
              <a:rPr lang="es-PE" dirty="0" err="1" smtClean="0"/>
              <a:t>example</a:t>
            </a:r>
            <a:r>
              <a:rPr lang="es-PE" dirty="0" smtClean="0"/>
              <a:t>: </a:t>
            </a:r>
            <a:r>
              <a:rPr lang="es-PE" dirty="0" err="1" smtClean="0"/>
              <a:t>ruralisation</a:t>
            </a:r>
            <a:r>
              <a:rPr lang="es-PE" dirty="0" smtClean="0"/>
              <a:t> of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languages</a:t>
            </a:r>
            <a:r>
              <a:rPr lang="es-PE" dirty="0" smtClean="0"/>
              <a:t> (i. e.,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belief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indigenous</a:t>
            </a:r>
            <a:r>
              <a:rPr lang="es-PE" dirty="0" smtClean="0"/>
              <a:t> </a:t>
            </a:r>
            <a:r>
              <a:rPr lang="es-PE" dirty="0" err="1" smtClean="0"/>
              <a:t>languages</a:t>
            </a:r>
            <a:r>
              <a:rPr lang="es-PE" dirty="0" smtClean="0"/>
              <a:t> are </a:t>
            </a:r>
            <a:r>
              <a:rPr lang="es-PE" dirty="0" err="1" smtClean="0"/>
              <a:t>not</a:t>
            </a:r>
            <a:r>
              <a:rPr lang="es-PE" dirty="0" smtClean="0"/>
              <a:t> </a:t>
            </a:r>
            <a:r>
              <a:rPr lang="es-PE" dirty="0" err="1" smtClean="0"/>
              <a:t>good</a:t>
            </a:r>
            <a:r>
              <a:rPr lang="es-PE" dirty="0" smtClean="0"/>
              <a:t>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urban</a:t>
            </a:r>
            <a:r>
              <a:rPr lang="es-PE" dirty="0" smtClean="0"/>
              <a:t> </a:t>
            </a:r>
            <a:r>
              <a:rPr lang="es-PE" dirty="0" err="1" smtClean="0"/>
              <a:t>environments</a:t>
            </a:r>
            <a:r>
              <a:rPr lang="es-PE" dirty="0" smtClean="0"/>
              <a:t>, and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“real” </a:t>
            </a:r>
            <a:r>
              <a:rPr lang="es-PE" dirty="0" err="1" smtClean="0"/>
              <a:t>language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spoken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rural </a:t>
            </a:r>
            <a:r>
              <a:rPr lang="es-PE" dirty="0" err="1" smtClean="0"/>
              <a:t>communities</a:t>
            </a:r>
            <a:r>
              <a:rPr lang="es-PE" dirty="0" smtClean="0"/>
              <a:t>) can lead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urban</a:t>
            </a:r>
            <a:r>
              <a:rPr lang="es-PE" dirty="0" smtClean="0"/>
              <a:t> </a:t>
            </a:r>
            <a:r>
              <a:rPr lang="es-PE" dirty="0" err="1" smtClean="0"/>
              <a:t>trainees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position </a:t>
            </a:r>
            <a:r>
              <a:rPr lang="es-PE" dirty="0" err="1" smtClean="0"/>
              <a:t>themselves</a:t>
            </a:r>
            <a:r>
              <a:rPr lang="es-PE" dirty="0" smtClean="0"/>
              <a:t> </a:t>
            </a:r>
            <a:r>
              <a:rPr lang="es-PE" dirty="0" err="1" smtClean="0"/>
              <a:t>unconsiously</a:t>
            </a:r>
            <a:r>
              <a:rPr lang="es-PE" dirty="0" smtClean="0"/>
              <a:t> as </a:t>
            </a:r>
            <a:r>
              <a:rPr lang="es-PE" dirty="0" err="1" smtClean="0"/>
              <a:t>illegitimate</a:t>
            </a:r>
            <a:r>
              <a:rPr lang="es-PE" dirty="0" smtClean="0"/>
              <a:t> </a:t>
            </a:r>
            <a:r>
              <a:rPr lang="es-PE" dirty="0" err="1" smtClean="0"/>
              <a:t>representatives</a:t>
            </a:r>
            <a:r>
              <a:rPr lang="es-PE" dirty="0" smtClean="0"/>
              <a:t> of </a:t>
            </a:r>
            <a:r>
              <a:rPr lang="es-PE" dirty="0" err="1" smtClean="0"/>
              <a:t>their</a:t>
            </a:r>
            <a:r>
              <a:rPr lang="es-PE" dirty="0" smtClean="0"/>
              <a:t> </a:t>
            </a:r>
            <a:r>
              <a:rPr lang="es-PE" dirty="0" err="1" smtClean="0"/>
              <a:t>peoples</a:t>
            </a:r>
            <a:r>
              <a:rPr lang="es-PE" dirty="0" smtClean="0"/>
              <a:t>.</a:t>
            </a:r>
            <a:endParaRPr lang="es-PE" dirty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597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a </a:t>
            </a:r>
            <a:r>
              <a:rPr lang="es-PE" dirty="0" err="1" smtClean="0"/>
              <a:t>fragment</a:t>
            </a:r>
            <a:r>
              <a:rPr lang="es-PE" dirty="0" smtClean="0"/>
              <a:t> of </a:t>
            </a:r>
            <a:r>
              <a:rPr lang="es-PE" dirty="0" err="1" smtClean="0"/>
              <a:t>an</a:t>
            </a:r>
            <a:r>
              <a:rPr lang="es-PE" dirty="0" smtClean="0"/>
              <a:t> interview </a:t>
            </a:r>
            <a:r>
              <a:rPr lang="es-PE" dirty="0" err="1" smtClean="0"/>
              <a:t>with</a:t>
            </a:r>
            <a:r>
              <a:rPr lang="es-PE" dirty="0" smtClean="0"/>
              <a:t> a Cuzco Quechua speaker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considers</a:t>
            </a:r>
            <a:r>
              <a:rPr lang="es-PE" dirty="0" smtClean="0"/>
              <a:t> </a:t>
            </a:r>
            <a:r>
              <a:rPr lang="es-PE" dirty="0" err="1" smtClean="0"/>
              <a:t>herself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speak</a:t>
            </a:r>
            <a:r>
              <a:rPr lang="es-PE" dirty="0" smtClean="0"/>
              <a:t> a </a:t>
            </a:r>
            <a:r>
              <a:rPr lang="es-PE" dirty="0" err="1" smtClean="0"/>
              <a:t>low</a:t>
            </a:r>
            <a:r>
              <a:rPr lang="es-PE" dirty="0" smtClean="0"/>
              <a:t> </a:t>
            </a:r>
            <a:r>
              <a:rPr lang="es-PE" dirty="0" err="1" smtClean="0"/>
              <a:t>variety</a:t>
            </a:r>
            <a:r>
              <a:rPr lang="es-PE" dirty="0" smtClean="0"/>
              <a:t> of Quechua (</a:t>
            </a:r>
            <a:r>
              <a:rPr lang="es-PE" dirty="0" err="1" smtClean="0"/>
              <a:t>or</a:t>
            </a:r>
            <a:r>
              <a:rPr lang="es-PE" dirty="0" smtClean="0"/>
              <a:t> </a:t>
            </a:r>
            <a:r>
              <a:rPr lang="es-PE" dirty="0" err="1" smtClean="0"/>
              <a:t>Quechuañol</a:t>
            </a:r>
            <a:r>
              <a:rPr lang="es-PE" dirty="0" smtClean="0"/>
              <a:t>)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she</a:t>
            </a:r>
            <a:r>
              <a:rPr lang="es-PE" dirty="0" smtClean="0"/>
              <a:t> </a:t>
            </a:r>
            <a:r>
              <a:rPr lang="es-PE" dirty="0" err="1" smtClean="0"/>
              <a:t>wants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improve</a:t>
            </a:r>
            <a:r>
              <a:rPr lang="es-PE" dirty="0" smtClean="0"/>
              <a:t> </a:t>
            </a:r>
            <a:r>
              <a:rPr lang="es-PE" dirty="0" err="1" smtClean="0"/>
              <a:t>through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use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obscure</a:t>
            </a:r>
            <a:r>
              <a:rPr lang="es-PE" dirty="0" smtClean="0"/>
              <a:t> </a:t>
            </a:r>
            <a:r>
              <a:rPr lang="es-PE" dirty="0" err="1" smtClean="0"/>
              <a:t>terms</a:t>
            </a:r>
            <a:r>
              <a:rPr lang="es-PE" dirty="0" smtClean="0"/>
              <a:t> </a:t>
            </a:r>
            <a:r>
              <a:rPr lang="es-PE" dirty="0" err="1" smtClean="0"/>
              <a:t>imposed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Cuzco Quechua </a:t>
            </a:r>
            <a:r>
              <a:rPr lang="es-PE" dirty="0" err="1" smtClean="0"/>
              <a:t>Academy</a:t>
            </a:r>
            <a:r>
              <a:rPr lang="es-PE" dirty="0" smtClean="0"/>
              <a:t>, </a:t>
            </a:r>
            <a:r>
              <a:rPr lang="es-PE" dirty="0" err="1" smtClean="0"/>
              <a:t>although</a:t>
            </a:r>
            <a:r>
              <a:rPr lang="es-PE" dirty="0" smtClean="0"/>
              <a:t>, as a radio </a:t>
            </a:r>
            <a:r>
              <a:rPr lang="es-PE" dirty="0" err="1" smtClean="0"/>
              <a:t>station</a:t>
            </a:r>
            <a:r>
              <a:rPr lang="es-PE" dirty="0" smtClean="0"/>
              <a:t> </a:t>
            </a:r>
            <a:r>
              <a:rPr lang="es-PE" dirty="0" err="1" smtClean="0"/>
              <a:t>communicator</a:t>
            </a:r>
            <a:r>
              <a:rPr lang="es-PE" dirty="0" smtClean="0"/>
              <a:t> </a:t>
            </a:r>
            <a:r>
              <a:rPr lang="es-PE" dirty="0" err="1" smtClean="0"/>
              <a:t>she</a:t>
            </a:r>
            <a:r>
              <a:rPr lang="es-PE" dirty="0" smtClean="0"/>
              <a:t> has </a:t>
            </a:r>
            <a:r>
              <a:rPr lang="es-PE" dirty="0" err="1" smtClean="0"/>
              <a:t>confirmed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they</a:t>
            </a:r>
            <a:r>
              <a:rPr lang="es-PE" dirty="0" smtClean="0"/>
              <a:t> are </a:t>
            </a:r>
            <a:r>
              <a:rPr lang="es-PE" dirty="0" err="1" smtClean="0"/>
              <a:t>not</a:t>
            </a:r>
            <a:r>
              <a:rPr lang="es-PE" dirty="0" smtClean="0"/>
              <a:t> </a:t>
            </a:r>
            <a:r>
              <a:rPr lang="es-PE" dirty="0" err="1" smtClean="0"/>
              <a:t>understood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average</a:t>
            </a:r>
            <a:r>
              <a:rPr lang="es-PE" dirty="0" smtClean="0"/>
              <a:t> </a:t>
            </a:r>
            <a:r>
              <a:rPr lang="es-PE" dirty="0" err="1" smtClean="0"/>
              <a:t>speakers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108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a </a:t>
            </a:r>
            <a:r>
              <a:rPr lang="es-PE" dirty="0" err="1" smtClean="0"/>
              <a:t>fragment</a:t>
            </a:r>
            <a:r>
              <a:rPr lang="es-PE" dirty="0" smtClean="0"/>
              <a:t> of </a:t>
            </a:r>
            <a:r>
              <a:rPr lang="es-PE" dirty="0" err="1" smtClean="0"/>
              <a:t>an</a:t>
            </a:r>
            <a:r>
              <a:rPr lang="es-PE" dirty="0" smtClean="0"/>
              <a:t> interview </a:t>
            </a:r>
            <a:r>
              <a:rPr lang="es-PE" dirty="0" err="1" smtClean="0"/>
              <a:t>with</a:t>
            </a:r>
            <a:r>
              <a:rPr lang="es-PE" dirty="0" smtClean="0"/>
              <a:t> </a:t>
            </a:r>
            <a:r>
              <a:rPr lang="es-PE" dirty="0" err="1" smtClean="0"/>
              <a:t>an</a:t>
            </a:r>
            <a:r>
              <a:rPr lang="es-PE" dirty="0" smtClean="0"/>
              <a:t> </a:t>
            </a:r>
            <a:r>
              <a:rPr lang="es-PE" dirty="0" err="1" smtClean="0"/>
              <a:t>urban</a:t>
            </a:r>
            <a:r>
              <a:rPr lang="es-PE" dirty="0" smtClean="0"/>
              <a:t> Quechua </a:t>
            </a:r>
            <a:r>
              <a:rPr lang="es-PE" dirty="0" err="1" smtClean="0"/>
              <a:t>trainee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</a:t>
            </a:r>
            <a:r>
              <a:rPr lang="es-PE" dirty="0" err="1" smtClean="0"/>
              <a:t>insistently</a:t>
            </a:r>
            <a:r>
              <a:rPr lang="es-PE" dirty="0" smtClean="0"/>
              <a:t> </a:t>
            </a:r>
            <a:r>
              <a:rPr lang="es-PE" dirty="0" err="1" smtClean="0"/>
              <a:t>speaks</a:t>
            </a:r>
            <a:r>
              <a:rPr lang="es-PE" dirty="0" smtClean="0"/>
              <a:t> </a:t>
            </a:r>
            <a:r>
              <a:rPr lang="es-PE" dirty="0" err="1" smtClean="0"/>
              <a:t>about</a:t>
            </a:r>
            <a:r>
              <a:rPr lang="es-PE" dirty="0" smtClean="0"/>
              <a:t> </a:t>
            </a:r>
            <a:r>
              <a:rPr lang="es-PE" dirty="0" err="1" smtClean="0"/>
              <a:t>her</a:t>
            </a:r>
            <a:r>
              <a:rPr lang="es-PE" dirty="0" smtClean="0"/>
              <a:t> “</a:t>
            </a:r>
            <a:r>
              <a:rPr lang="es-PE" dirty="0" err="1" smtClean="0"/>
              <a:t>siblings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rural </a:t>
            </a:r>
            <a:r>
              <a:rPr lang="es-PE" dirty="0" err="1" smtClean="0"/>
              <a:t>communities</a:t>
            </a:r>
            <a:r>
              <a:rPr lang="es-PE" dirty="0" smtClean="0"/>
              <a:t>”, </a:t>
            </a:r>
            <a:r>
              <a:rPr lang="es-PE" dirty="0" err="1" smtClean="0"/>
              <a:t>positioning</a:t>
            </a:r>
            <a:r>
              <a:rPr lang="es-PE" dirty="0" smtClean="0"/>
              <a:t> </a:t>
            </a:r>
            <a:r>
              <a:rPr lang="es-PE" dirty="0" err="1" smtClean="0"/>
              <a:t>those</a:t>
            </a:r>
            <a:r>
              <a:rPr lang="es-PE" dirty="0" smtClean="0"/>
              <a:t> </a:t>
            </a:r>
            <a:r>
              <a:rPr lang="es-PE" dirty="0" err="1" smtClean="0"/>
              <a:t>speakers</a:t>
            </a:r>
            <a:r>
              <a:rPr lang="es-PE" dirty="0" smtClean="0"/>
              <a:t> as </a:t>
            </a:r>
            <a:r>
              <a:rPr lang="es-PE" dirty="0" err="1" smtClean="0"/>
              <a:t>the</a:t>
            </a:r>
            <a:r>
              <a:rPr lang="es-PE" dirty="0" smtClean="0"/>
              <a:t> “real </a:t>
            </a:r>
            <a:r>
              <a:rPr lang="es-PE" dirty="0" err="1" smtClean="0"/>
              <a:t>ones</a:t>
            </a:r>
            <a:r>
              <a:rPr lang="es-PE" dirty="0" smtClean="0"/>
              <a:t>” and </a:t>
            </a:r>
            <a:r>
              <a:rPr lang="es-PE" dirty="0" err="1" smtClean="0"/>
              <a:t>therefore</a:t>
            </a:r>
            <a:r>
              <a:rPr lang="es-PE" dirty="0" smtClean="0"/>
              <a:t> </a:t>
            </a:r>
            <a:r>
              <a:rPr lang="es-PE" dirty="0" err="1" smtClean="0"/>
              <a:t>positioning</a:t>
            </a:r>
            <a:r>
              <a:rPr lang="es-PE" dirty="0" smtClean="0"/>
              <a:t> </a:t>
            </a:r>
            <a:r>
              <a:rPr lang="es-PE" dirty="0" err="1" smtClean="0"/>
              <a:t>herself</a:t>
            </a:r>
            <a:r>
              <a:rPr lang="es-PE" dirty="0" smtClean="0"/>
              <a:t> as </a:t>
            </a:r>
            <a:r>
              <a:rPr lang="es-PE" dirty="0" err="1" smtClean="0"/>
              <a:t>external</a:t>
            </a:r>
            <a:r>
              <a:rPr lang="es-PE" dirty="0" smtClean="0"/>
              <a:t> </a:t>
            </a:r>
            <a:r>
              <a:rPr lang="es-PE" dirty="0" err="1" smtClean="0"/>
              <a:t>to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Quechua </a:t>
            </a:r>
            <a:r>
              <a:rPr lang="es-PE" dirty="0" err="1" smtClean="0"/>
              <a:t>people</a:t>
            </a:r>
            <a:r>
              <a:rPr lang="es-PE" dirty="0" smtClean="0"/>
              <a:t>. 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21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 smtClean="0"/>
              <a:t>This</a:t>
            </a:r>
            <a:r>
              <a:rPr lang="es-PE" dirty="0" smtClean="0"/>
              <a:t> has </a:t>
            </a:r>
            <a:r>
              <a:rPr lang="es-PE" dirty="0" err="1" smtClean="0"/>
              <a:t>to</a:t>
            </a:r>
            <a:r>
              <a:rPr lang="es-PE" dirty="0" smtClean="0"/>
              <a:t> do </a:t>
            </a:r>
            <a:r>
              <a:rPr lang="es-PE" dirty="0" err="1" smtClean="0"/>
              <a:t>with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essentialization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links </a:t>
            </a:r>
            <a:r>
              <a:rPr lang="es-PE" dirty="0" err="1" smtClean="0"/>
              <a:t>between</a:t>
            </a:r>
            <a:r>
              <a:rPr lang="es-PE" dirty="0" smtClean="0"/>
              <a:t> </a:t>
            </a:r>
            <a:r>
              <a:rPr lang="es-PE" dirty="0" err="1" smtClean="0"/>
              <a:t>language</a:t>
            </a:r>
            <a:r>
              <a:rPr lang="es-PE" dirty="0" smtClean="0"/>
              <a:t>, culture, and </a:t>
            </a:r>
            <a:r>
              <a:rPr lang="es-PE" dirty="0" err="1" smtClean="0"/>
              <a:t>territory</a:t>
            </a:r>
            <a:r>
              <a:rPr lang="es-PE" dirty="0" smtClean="0"/>
              <a:t> </a:t>
            </a:r>
            <a:r>
              <a:rPr lang="es-PE" dirty="0" err="1" smtClean="0"/>
              <a:t>that</a:t>
            </a:r>
            <a:r>
              <a:rPr lang="es-PE" dirty="0" smtClean="0"/>
              <a:t> has </a:t>
            </a:r>
            <a:r>
              <a:rPr lang="es-PE" dirty="0" err="1" smtClean="0"/>
              <a:t>also</a:t>
            </a:r>
            <a:r>
              <a:rPr lang="es-PE" dirty="0" smtClean="0"/>
              <a:t> </a:t>
            </a:r>
            <a:r>
              <a:rPr lang="es-PE" dirty="0" err="1" smtClean="0"/>
              <a:t>been</a:t>
            </a:r>
            <a:r>
              <a:rPr lang="es-PE" dirty="0" smtClean="0"/>
              <a:t> </a:t>
            </a:r>
            <a:r>
              <a:rPr lang="es-PE" dirty="0" err="1" smtClean="0"/>
              <a:t>described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literature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r>
              <a:rPr lang="es-PE" dirty="0" smtClean="0"/>
              <a:t>As can be </a:t>
            </a:r>
            <a:r>
              <a:rPr lang="es-PE" dirty="0" err="1" smtClean="0"/>
              <a:t>seen</a:t>
            </a:r>
            <a:r>
              <a:rPr lang="es-PE" dirty="0" smtClean="0"/>
              <a:t>, </a:t>
            </a:r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essentialization</a:t>
            </a:r>
            <a:r>
              <a:rPr lang="es-PE" dirty="0" smtClean="0"/>
              <a:t> </a:t>
            </a:r>
            <a:r>
              <a:rPr lang="es-PE" dirty="0" err="1" smtClean="0"/>
              <a:t>yields</a:t>
            </a:r>
            <a:r>
              <a:rPr lang="es-PE" dirty="0" smtClean="0"/>
              <a:t> </a:t>
            </a:r>
            <a:r>
              <a:rPr lang="es-PE" dirty="0" err="1" smtClean="0"/>
              <a:t>different</a:t>
            </a:r>
            <a:r>
              <a:rPr lang="es-PE" dirty="0" smtClean="0"/>
              <a:t> </a:t>
            </a:r>
            <a:r>
              <a:rPr lang="es-PE" dirty="0" err="1" smtClean="0"/>
              <a:t>views</a:t>
            </a:r>
            <a:r>
              <a:rPr lang="es-PE" dirty="0" smtClean="0"/>
              <a:t> of </a:t>
            </a:r>
            <a:r>
              <a:rPr lang="es-PE" dirty="0" err="1" smtClean="0"/>
              <a:t>who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an</a:t>
            </a:r>
            <a:r>
              <a:rPr lang="es-PE" dirty="0" smtClean="0"/>
              <a:t> </a:t>
            </a:r>
            <a:r>
              <a:rPr lang="es-PE" dirty="0" err="1" smtClean="0"/>
              <a:t>authentic</a:t>
            </a:r>
            <a:r>
              <a:rPr lang="es-PE" dirty="0" smtClean="0"/>
              <a:t> and </a:t>
            </a:r>
            <a:r>
              <a:rPr lang="es-PE" dirty="0" err="1" smtClean="0"/>
              <a:t>legitimate</a:t>
            </a:r>
            <a:r>
              <a:rPr lang="es-PE" dirty="0" smtClean="0"/>
              <a:t> speaker and </a:t>
            </a:r>
            <a:r>
              <a:rPr lang="es-PE" dirty="0" err="1" smtClean="0"/>
              <a:t>who</a:t>
            </a:r>
            <a:r>
              <a:rPr lang="es-PE" dirty="0" smtClean="0"/>
              <a:t>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not</a:t>
            </a:r>
            <a:r>
              <a:rPr lang="es-PE" dirty="0" smtClean="0"/>
              <a:t>. </a:t>
            </a:r>
            <a:r>
              <a:rPr lang="es-PE" dirty="0" err="1" smtClean="0"/>
              <a:t>Sometimes</a:t>
            </a:r>
            <a:r>
              <a:rPr lang="es-PE" dirty="0" smtClean="0"/>
              <a:t>,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trainee</a:t>
            </a:r>
            <a:r>
              <a:rPr lang="es-PE" dirty="0" smtClean="0"/>
              <a:t> positions </a:t>
            </a:r>
            <a:r>
              <a:rPr lang="es-PE" dirty="0" err="1" smtClean="0"/>
              <a:t>him</a:t>
            </a:r>
            <a:r>
              <a:rPr lang="es-PE" dirty="0" smtClean="0"/>
              <a:t> </a:t>
            </a:r>
            <a:r>
              <a:rPr lang="es-PE" dirty="0" err="1" smtClean="0"/>
              <a:t>or</a:t>
            </a:r>
            <a:r>
              <a:rPr lang="es-PE" dirty="0" smtClean="0"/>
              <a:t> </a:t>
            </a:r>
            <a:r>
              <a:rPr lang="es-PE" dirty="0" err="1" smtClean="0"/>
              <a:t>herself</a:t>
            </a:r>
            <a:r>
              <a:rPr lang="es-PE" dirty="0" smtClean="0"/>
              <a:t> as </a:t>
            </a:r>
            <a:r>
              <a:rPr lang="es-PE" dirty="0" err="1" smtClean="0"/>
              <a:t>part</a:t>
            </a:r>
            <a:r>
              <a:rPr lang="es-PE" dirty="0" smtClean="0"/>
              <a:t> of </a:t>
            </a:r>
            <a:r>
              <a:rPr lang="es-PE" dirty="0" err="1" smtClean="0"/>
              <a:t>this</a:t>
            </a:r>
            <a:r>
              <a:rPr lang="es-PE" dirty="0" smtClean="0"/>
              <a:t> </a:t>
            </a:r>
            <a:r>
              <a:rPr lang="es-PE" dirty="0" err="1" smtClean="0"/>
              <a:t>group</a:t>
            </a:r>
            <a:r>
              <a:rPr lang="es-PE" dirty="0" smtClean="0"/>
              <a:t>, and </a:t>
            </a:r>
            <a:r>
              <a:rPr lang="es-PE" dirty="0" err="1" smtClean="0"/>
              <a:t>sometimes</a:t>
            </a:r>
            <a:r>
              <a:rPr lang="es-PE" dirty="0" smtClean="0"/>
              <a:t> </a:t>
            </a:r>
            <a:r>
              <a:rPr lang="es-PE" dirty="0" err="1" smtClean="0"/>
              <a:t>not</a:t>
            </a:r>
            <a:r>
              <a:rPr lang="es-PE" dirty="0" smtClean="0"/>
              <a:t>, as </a:t>
            </a:r>
            <a:r>
              <a:rPr lang="es-PE" dirty="0" err="1" smtClean="0"/>
              <a:t>we</a:t>
            </a:r>
            <a:r>
              <a:rPr lang="es-PE" dirty="0" smtClean="0"/>
              <a:t> </a:t>
            </a:r>
            <a:r>
              <a:rPr lang="es-PE" dirty="0" err="1" smtClean="0"/>
              <a:t>will</a:t>
            </a:r>
            <a:r>
              <a:rPr lang="es-PE" dirty="0" smtClean="0"/>
              <a:t> </a:t>
            </a:r>
            <a:r>
              <a:rPr lang="es-PE" dirty="0" err="1" smtClean="0"/>
              <a:t>see</a:t>
            </a:r>
            <a:r>
              <a:rPr lang="es-PE" dirty="0" smtClean="0"/>
              <a:t> in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following</a:t>
            </a:r>
            <a:r>
              <a:rPr lang="es-PE" dirty="0" smtClean="0"/>
              <a:t> </a:t>
            </a:r>
            <a:r>
              <a:rPr lang="es-PE" dirty="0" err="1" smtClean="0"/>
              <a:t>examples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8C4C-EA9C-4AAF-AA45-7CD54C5F5ED8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432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64080" cy="2016224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>
              <a:solidFill>
                <a:srgbClr val="000090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3000" b="1" dirty="0" smtClean="0">
              <a:solidFill>
                <a:srgbClr val="000090"/>
              </a:solidFill>
              <a:latin typeface="Calibri" panose="020F0502020204030204" pitchFamily="34" charset="0"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4600" b="1" dirty="0" smtClean="0">
                <a:solidFill>
                  <a:schemeClr val="bg1"/>
                </a:solidFill>
              </a:rPr>
              <a:t>The </a:t>
            </a:r>
            <a:r>
              <a:rPr lang="en-GB" sz="4600" b="1" dirty="0">
                <a:solidFill>
                  <a:schemeClr val="bg1"/>
                </a:solidFill>
              </a:rPr>
              <a:t>complex role of indigenous translators and interpreters in </a:t>
            </a:r>
            <a:r>
              <a:rPr lang="en-GB" sz="4600" b="1" dirty="0" smtClean="0">
                <a:solidFill>
                  <a:schemeClr val="bg1"/>
                </a:solidFill>
              </a:rPr>
              <a:t>Peru</a:t>
            </a:r>
            <a:endParaRPr lang="en-GB" sz="46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s-ES_tradnl" sz="4000" b="1" dirty="0" smtClean="0">
              <a:solidFill>
                <a:srgbClr val="000090"/>
              </a:solidFill>
              <a:effectLst/>
              <a:latin typeface="Calibri" panose="020F0502020204030204" pitchFamily="34" charset="0"/>
              <a:ea typeface="MS Mincho"/>
              <a:cs typeface="Times New Roman"/>
            </a:endParaRPr>
          </a:p>
          <a:p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68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3501008"/>
            <a:ext cx="8496944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>
              <a:solidFill>
                <a:srgbClr val="000090"/>
              </a:solidFill>
            </a:endParaRPr>
          </a:p>
          <a:p>
            <a:r>
              <a:rPr lang="es-ES" b="1" dirty="0">
                <a:solidFill>
                  <a:schemeClr val="accent1"/>
                </a:solidFill>
              </a:rPr>
              <a:t>Luis Andrade</a:t>
            </a:r>
          </a:p>
          <a:p>
            <a:r>
              <a:rPr lang="es-ES" sz="2400" b="1" dirty="0">
                <a:solidFill>
                  <a:schemeClr val="accent1"/>
                </a:solidFill>
              </a:rPr>
              <a:t>Pontificia Universidad Católica del Perú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banner version 2016-02-08 14.12.35 -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-8865"/>
            <a:ext cx="8964488" cy="1586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263" y="565732"/>
            <a:ext cx="8436412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580"/>
              </a:spcBef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800" b="1" dirty="0" err="1">
                <a:solidFill>
                  <a:schemeClr val="bg1"/>
                </a:solidFill>
              </a:rPr>
              <a:t>Traduciendo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Culturas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Perú</a:t>
            </a:r>
            <a:r>
              <a:rPr lang="en-US" sz="2800" b="1" dirty="0">
                <a:solidFill>
                  <a:schemeClr val="bg1"/>
                </a:solidFill>
              </a:rPr>
              <a:t> / Translating Cultures Peru</a:t>
            </a:r>
          </a:p>
        </p:txBody>
      </p:sp>
    </p:spTree>
    <p:extLst>
      <p:ext uri="{BB962C8B-B14F-4D97-AF65-F5344CB8AC3E}">
        <p14:creationId xmlns:p14="http://schemas.microsoft.com/office/powerpoint/2010/main" val="30961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accent1"/>
                </a:solidFill>
              </a:rPr>
              <a:t>Role </a:t>
            </a:r>
            <a:r>
              <a:rPr lang="es-PE" dirty="0" err="1" smtClean="0">
                <a:solidFill>
                  <a:schemeClr val="accent1"/>
                </a:solidFill>
              </a:rPr>
              <a:t>duality</a:t>
            </a:r>
            <a:r>
              <a:rPr lang="es-PE" dirty="0" smtClean="0">
                <a:solidFill>
                  <a:schemeClr val="accent1"/>
                </a:solidFill>
              </a:rPr>
              <a:t> of </a:t>
            </a:r>
            <a:r>
              <a:rPr lang="es-PE" dirty="0" err="1" smtClean="0">
                <a:solidFill>
                  <a:schemeClr val="accent1"/>
                </a:solidFill>
              </a:rPr>
              <a:t>the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trainees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/>
              <a:t>state</a:t>
            </a:r>
            <a:r>
              <a:rPr lang="es-PE" sz="3200" dirty="0"/>
              <a:t> </a:t>
            </a:r>
            <a:r>
              <a:rPr lang="es-PE" sz="3200" dirty="0" err="1" smtClean="0"/>
              <a:t>assigns</a:t>
            </a:r>
            <a:r>
              <a:rPr lang="es-PE" sz="3200" dirty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/>
              <a:t>trainees</a:t>
            </a:r>
            <a:r>
              <a:rPr lang="es-PE" sz="3200" dirty="0"/>
              <a:t> </a:t>
            </a:r>
            <a:r>
              <a:rPr lang="es-PE" sz="3200" dirty="0" smtClean="0"/>
              <a:t>a dual </a:t>
            </a:r>
            <a:r>
              <a:rPr lang="es-PE" sz="3200" dirty="0" smtClean="0"/>
              <a:t>role: </a:t>
            </a:r>
            <a:r>
              <a:rPr lang="es-PE" sz="3200" dirty="0" smtClean="0"/>
              <a:t>(1) </a:t>
            </a:r>
            <a:r>
              <a:rPr lang="es-PE" sz="3200" dirty="0" err="1" smtClean="0"/>
              <a:t>translators-interpreters</a:t>
            </a:r>
            <a:r>
              <a:rPr lang="es-PE" sz="3200" dirty="0" smtClean="0"/>
              <a:t>, (2) </a:t>
            </a:r>
            <a:r>
              <a:rPr lang="es-PE" sz="3200" dirty="0" err="1" smtClean="0"/>
              <a:t>language</a:t>
            </a:r>
            <a:r>
              <a:rPr lang="es-PE" sz="3200" dirty="0" smtClean="0"/>
              <a:t> </a:t>
            </a:r>
            <a:r>
              <a:rPr lang="es-PE" sz="3200" dirty="0" err="1" smtClean="0"/>
              <a:t>rights</a:t>
            </a:r>
            <a:r>
              <a:rPr lang="es-PE" sz="3200" dirty="0" smtClean="0"/>
              <a:t> </a:t>
            </a:r>
            <a:r>
              <a:rPr lang="es-PE" sz="3200" dirty="0" err="1" smtClean="0"/>
              <a:t>promoters</a:t>
            </a:r>
            <a:r>
              <a:rPr lang="es-PE" sz="3200" dirty="0" smtClean="0"/>
              <a:t>.</a:t>
            </a:r>
          </a:p>
          <a:p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 position </a:t>
            </a:r>
            <a:r>
              <a:rPr lang="es-PE" sz="3200" dirty="0" err="1" smtClean="0"/>
              <a:t>themselves</a:t>
            </a:r>
            <a:r>
              <a:rPr lang="es-PE" sz="3200" dirty="0" smtClean="0"/>
              <a:t> as “cultural </a:t>
            </a:r>
            <a:r>
              <a:rPr lang="es-PE" sz="3200" dirty="0" err="1" smtClean="0"/>
              <a:t>ambassadors</a:t>
            </a:r>
            <a:r>
              <a:rPr lang="es-PE" sz="3200" dirty="0" smtClean="0"/>
              <a:t>” </a:t>
            </a:r>
            <a:r>
              <a:rPr lang="es-PE" sz="3200" dirty="0" err="1" smtClean="0"/>
              <a:t>that</a:t>
            </a:r>
            <a:r>
              <a:rPr lang="es-PE" sz="3200" dirty="0" smtClean="0"/>
              <a:t> </a:t>
            </a:r>
            <a:r>
              <a:rPr lang="es-PE" sz="3200" dirty="0" err="1" smtClean="0"/>
              <a:t>seek</a:t>
            </a:r>
            <a:r>
              <a:rPr lang="es-PE" sz="3200" dirty="0" smtClean="0"/>
              <a:t> </a:t>
            </a:r>
            <a:r>
              <a:rPr lang="es-PE" sz="3200" dirty="0" smtClean="0"/>
              <a:t>to “</a:t>
            </a:r>
            <a:r>
              <a:rPr lang="es-PE" sz="3200" dirty="0" err="1" smtClean="0"/>
              <a:t>visibilise</a:t>
            </a:r>
            <a:r>
              <a:rPr lang="es-PE" sz="3200" dirty="0" smtClean="0"/>
              <a:t>” and “</a:t>
            </a:r>
            <a:r>
              <a:rPr lang="es-PE" sz="3200" dirty="0" err="1" smtClean="0"/>
              <a:t>revitalise</a:t>
            </a:r>
            <a:r>
              <a:rPr lang="es-PE" sz="3200" dirty="0" smtClean="0"/>
              <a:t>” </a:t>
            </a:r>
            <a:r>
              <a:rPr lang="es-PE" sz="3200" dirty="0" err="1" smtClean="0"/>
              <a:t>their</a:t>
            </a:r>
            <a:r>
              <a:rPr lang="es-PE" sz="3200" dirty="0" smtClean="0"/>
              <a:t> </a:t>
            </a:r>
            <a:r>
              <a:rPr lang="es-PE" sz="3200" dirty="0" err="1" smtClean="0"/>
              <a:t>languages</a:t>
            </a:r>
            <a:r>
              <a:rPr lang="es-PE" sz="3200" dirty="0" smtClean="0"/>
              <a:t> and cultures.</a:t>
            </a:r>
          </a:p>
          <a:p>
            <a:r>
              <a:rPr lang="es-PE" sz="3200" dirty="0" err="1" smtClean="0"/>
              <a:t>This</a:t>
            </a:r>
            <a:r>
              <a:rPr lang="es-PE" sz="3200" dirty="0" smtClean="0"/>
              <a:t> role </a:t>
            </a:r>
            <a:r>
              <a:rPr lang="es-PE" sz="3200" dirty="0" err="1" smtClean="0"/>
              <a:t>implies</a:t>
            </a:r>
            <a:r>
              <a:rPr lang="es-PE" sz="3200" dirty="0" smtClean="0"/>
              <a:t> a set of </a:t>
            </a:r>
            <a:r>
              <a:rPr lang="es-PE" sz="3200" dirty="0" err="1" smtClean="0"/>
              <a:t>public</a:t>
            </a:r>
            <a:r>
              <a:rPr lang="es-PE" sz="3200" dirty="0" smtClean="0"/>
              <a:t> </a:t>
            </a:r>
            <a:r>
              <a:rPr lang="es-PE" sz="3200" dirty="0" err="1" smtClean="0"/>
              <a:t>activities</a:t>
            </a:r>
            <a:r>
              <a:rPr lang="es-PE" sz="3200" i="1" dirty="0" smtClean="0"/>
              <a:t> </a:t>
            </a:r>
            <a:r>
              <a:rPr lang="es-PE" sz="3200" dirty="0" err="1" smtClean="0"/>
              <a:t>that</a:t>
            </a:r>
            <a:r>
              <a:rPr lang="es-PE" sz="3200" dirty="0" smtClean="0"/>
              <a:t> </a:t>
            </a:r>
            <a:r>
              <a:rPr lang="es-PE" sz="3200" dirty="0" err="1" smtClean="0"/>
              <a:t>yield</a:t>
            </a:r>
            <a:r>
              <a:rPr lang="es-PE" sz="3200" dirty="0" smtClean="0"/>
              <a:t> </a:t>
            </a:r>
            <a:r>
              <a:rPr lang="es-PE" sz="3200" dirty="0" err="1" smtClean="0"/>
              <a:t>an</a:t>
            </a:r>
            <a:r>
              <a:rPr lang="es-PE" sz="3200" dirty="0" smtClean="0"/>
              <a:t> </a:t>
            </a:r>
            <a:r>
              <a:rPr lang="es-PE" sz="3200" dirty="0" err="1" smtClean="0"/>
              <a:t>emerging</a:t>
            </a:r>
            <a:r>
              <a:rPr lang="es-PE" sz="3200" dirty="0" smtClean="0">
                <a:solidFill>
                  <a:srgbClr val="FF0000"/>
                </a:solidFill>
              </a:rPr>
              <a:t> </a:t>
            </a:r>
            <a:r>
              <a:rPr lang="es-PE" sz="3200" dirty="0" err="1" smtClean="0"/>
              <a:t>activism</a:t>
            </a:r>
            <a:r>
              <a:rPr lang="es-PE" sz="3200" dirty="0" smtClean="0"/>
              <a:t>.</a:t>
            </a:r>
          </a:p>
          <a:p>
            <a:r>
              <a:rPr lang="es-PE" sz="3200" dirty="0" err="1" smtClean="0"/>
              <a:t>Activism</a:t>
            </a:r>
            <a:r>
              <a:rPr lang="es-PE" sz="3200" dirty="0" smtClean="0"/>
              <a:t> </a:t>
            </a:r>
            <a:r>
              <a:rPr lang="es-PE" sz="3200" dirty="0" err="1" smtClean="0"/>
              <a:t>goes</a:t>
            </a:r>
            <a:r>
              <a:rPr lang="es-PE" sz="3200" dirty="0" smtClean="0"/>
              <a:t> </a:t>
            </a:r>
            <a:r>
              <a:rPr lang="es-PE" sz="3200" dirty="0" smtClean="0"/>
              <a:t>in </a:t>
            </a:r>
            <a:r>
              <a:rPr lang="es-PE" sz="3200" dirty="0" err="1" smtClean="0"/>
              <a:t>parallel</a:t>
            </a:r>
            <a:r>
              <a:rPr lang="es-PE" sz="3200" dirty="0" smtClean="0"/>
              <a:t> </a:t>
            </a:r>
            <a:r>
              <a:rPr lang="es-PE" sz="3200" dirty="0" smtClean="0"/>
              <a:t>to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state</a:t>
            </a:r>
            <a:r>
              <a:rPr lang="es-PE" sz="3200" dirty="0" smtClean="0"/>
              <a:t> </a:t>
            </a:r>
            <a:r>
              <a:rPr lang="es-PE" sz="3200" dirty="0" err="1" smtClean="0"/>
              <a:t>positioning</a:t>
            </a:r>
            <a:r>
              <a:rPr lang="es-PE" sz="3200" i="1" dirty="0" smtClean="0"/>
              <a:t>.</a:t>
            </a:r>
            <a:endParaRPr lang="es-PE" sz="3200" i="1" dirty="0"/>
          </a:p>
        </p:txBody>
      </p:sp>
    </p:spTree>
    <p:extLst>
      <p:ext uri="{BB962C8B-B14F-4D97-AF65-F5344CB8AC3E}">
        <p14:creationId xmlns:p14="http://schemas.microsoft.com/office/powerpoint/2010/main" val="40934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err="1" smtClean="0">
                <a:solidFill>
                  <a:schemeClr val="accent1"/>
                </a:solidFill>
              </a:rPr>
              <a:t>Convergence</a:t>
            </a:r>
            <a:r>
              <a:rPr lang="es-PE" dirty="0" smtClean="0">
                <a:solidFill>
                  <a:schemeClr val="accent1"/>
                </a:solidFill>
              </a:rPr>
              <a:t> and </a:t>
            </a:r>
            <a:r>
              <a:rPr lang="es-PE" dirty="0" err="1" smtClean="0">
                <a:solidFill>
                  <a:schemeClr val="accent1"/>
                </a:solidFill>
              </a:rPr>
              <a:t>professionalisation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sz="3200" dirty="0" err="1" smtClean="0"/>
              <a:t>Ambivalence</a:t>
            </a:r>
            <a:r>
              <a:rPr lang="es-PE" sz="3200" dirty="0" smtClean="0"/>
              <a:t> of </a:t>
            </a:r>
            <a:r>
              <a:rPr lang="es-PE" sz="3200" dirty="0" err="1" smtClean="0"/>
              <a:t>this</a:t>
            </a:r>
            <a:r>
              <a:rPr lang="es-PE" sz="3200" dirty="0" smtClean="0"/>
              <a:t> </a:t>
            </a:r>
            <a:r>
              <a:rPr lang="es-PE" sz="3200" dirty="0" err="1" smtClean="0"/>
              <a:t>convergence</a:t>
            </a:r>
            <a:r>
              <a:rPr lang="es-PE" sz="32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s-PE" sz="3200" dirty="0" smtClean="0"/>
              <a:t> </a:t>
            </a:r>
            <a:r>
              <a:rPr lang="es-PE" sz="3200" dirty="0" err="1" smtClean="0"/>
              <a:t>It</a:t>
            </a:r>
            <a:r>
              <a:rPr lang="es-PE" sz="3200" dirty="0" smtClean="0"/>
              <a:t> leads </a:t>
            </a:r>
            <a:r>
              <a:rPr lang="es-PE" sz="3200" dirty="0" err="1" smtClean="0"/>
              <a:t>to</a:t>
            </a:r>
            <a:r>
              <a:rPr lang="es-PE" sz="3200" dirty="0" smtClean="0"/>
              <a:t> a </a:t>
            </a:r>
            <a:r>
              <a:rPr lang="es-PE" sz="3200" b="1" dirty="0" err="1" smtClean="0"/>
              <a:t>close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collaboration</a:t>
            </a:r>
            <a:r>
              <a:rPr lang="es-PE" sz="3200" b="1" dirty="0" smtClean="0"/>
              <a:t> </a:t>
            </a:r>
            <a:r>
              <a:rPr lang="es-PE" sz="3200" dirty="0" err="1" smtClean="0"/>
              <a:t>between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state</a:t>
            </a:r>
            <a:r>
              <a:rPr lang="es-PE" sz="3200" dirty="0" smtClean="0"/>
              <a:t> and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;</a:t>
            </a:r>
          </a:p>
          <a:p>
            <a:pPr lvl="1">
              <a:buFont typeface="Courier New" pitchFamily="49" charset="0"/>
              <a:buChar char="o"/>
            </a:pPr>
            <a:r>
              <a:rPr lang="es-PE" sz="3200" dirty="0" smtClean="0"/>
              <a:t> </a:t>
            </a:r>
            <a:r>
              <a:rPr lang="es-PE" sz="3200" dirty="0" err="1" smtClean="0"/>
              <a:t>It</a:t>
            </a:r>
            <a:r>
              <a:rPr lang="es-PE" sz="3200" dirty="0" smtClean="0"/>
              <a:t> </a:t>
            </a:r>
            <a:r>
              <a:rPr lang="es-PE" sz="3200" b="1" dirty="0" err="1"/>
              <a:t>overloads</a:t>
            </a:r>
            <a:r>
              <a:rPr lang="es-PE" sz="3200" dirty="0"/>
              <a:t> </a:t>
            </a:r>
            <a:r>
              <a:rPr lang="es-PE" sz="3200" dirty="0" err="1"/>
              <a:t>the</a:t>
            </a:r>
            <a:r>
              <a:rPr lang="es-PE" sz="3200" dirty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 </a:t>
            </a:r>
            <a:r>
              <a:rPr lang="es-PE" sz="3200" dirty="0" smtClean="0">
                <a:sym typeface="Wingdings" pitchFamily="2" charset="2"/>
              </a:rPr>
              <a:t> </a:t>
            </a:r>
            <a:r>
              <a:rPr lang="es-PE" sz="3200" dirty="0" err="1">
                <a:sym typeface="Wingdings" pitchFamily="2" charset="2"/>
              </a:rPr>
              <a:t>less</a:t>
            </a:r>
            <a:r>
              <a:rPr lang="es-PE" sz="3200" dirty="0">
                <a:sym typeface="Wingdings" pitchFamily="2" charset="2"/>
              </a:rPr>
              <a:t> time </a:t>
            </a:r>
            <a:r>
              <a:rPr lang="es-PE" sz="3200" dirty="0" err="1">
                <a:sym typeface="Wingdings" pitchFamily="2" charset="2"/>
              </a:rPr>
              <a:t>for</a:t>
            </a:r>
            <a:r>
              <a:rPr lang="es-PE" sz="3200" dirty="0">
                <a:sym typeface="Wingdings" pitchFamily="2" charset="2"/>
              </a:rPr>
              <a:t> </a:t>
            </a:r>
            <a:r>
              <a:rPr lang="es-PE" sz="3200" dirty="0" err="1" smtClean="0">
                <a:sym typeface="Wingdings" pitchFamily="2" charset="2"/>
              </a:rPr>
              <a:t>professionalisation</a:t>
            </a:r>
            <a:r>
              <a:rPr lang="es-PE" sz="3200" dirty="0" smtClean="0">
                <a:sym typeface="Wingdings" pitchFamily="2" charset="2"/>
              </a:rPr>
              <a:t>.</a:t>
            </a:r>
            <a:endParaRPr lang="es-PE" sz="3200" dirty="0" smtClean="0"/>
          </a:p>
          <a:p>
            <a:r>
              <a:rPr lang="es-PE" sz="3200" dirty="0" smtClean="0"/>
              <a:t>A </a:t>
            </a:r>
            <a:r>
              <a:rPr lang="es-PE" sz="3200" dirty="0" err="1" smtClean="0"/>
              <a:t>demand</a:t>
            </a:r>
            <a:r>
              <a:rPr lang="es-PE" sz="3200" dirty="0" smtClean="0"/>
              <a:t> </a:t>
            </a:r>
            <a:r>
              <a:rPr lang="es-PE" sz="3200" dirty="0" err="1" smtClean="0"/>
              <a:t>for</a:t>
            </a:r>
            <a:r>
              <a:rPr lang="es-PE" sz="3200" dirty="0" smtClean="0"/>
              <a:t> </a:t>
            </a:r>
            <a:r>
              <a:rPr lang="es-PE" sz="3200" dirty="0" err="1" smtClean="0"/>
              <a:t>greater</a:t>
            </a:r>
            <a:r>
              <a:rPr lang="es-PE" sz="3200" dirty="0" smtClean="0"/>
              <a:t> </a:t>
            </a:r>
            <a:r>
              <a:rPr lang="es-PE" sz="3200" dirty="0" err="1" smtClean="0"/>
              <a:t>specialisation</a:t>
            </a:r>
            <a:r>
              <a:rPr lang="es-PE" sz="3200" dirty="0" smtClean="0"/>
              <a:t> </a:t>
            </a:r>
            <a:r>
              <a:rPr lang="es-PE" sz="3200" dirty="0" err="1" smtClean="0"/>
              <a:t>among</a:t>
            </a:r>
            <a:r>
              <a:rPr lang="es-PE" sz="3200" dirty="0" smtClean="0"/>
              <a:t> </a:t>
            </a:r>
            <a:r>
              <a:rPr lang="es-PE" sz="3200" dirty="0" err="1" smtClean="0"/>
              <a:t>some</a:t>
            </a:r>
            <a:r>
              <a:rPr lang="es-PE" sz="3200" dirty="0" smtClean="0"/>
              <a:t> of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3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solidFill>
                  <a:schemeClr val="accent1"/>
                </a:solidFill>
              </a:rPr>
              <a:t>Language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conflictivity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scholarly</a:t>
            </a:r>
            <a:r>
              <a:rPr lang="es-PE" sz="3200" dirty="0" smtClean="0"/>
              <a:t> </a:t>
            </a:r>
            <a:r>
              <a:rPr lang="es-PE" sz="3200" dirty="0" err="1" smtClean="0"/>
              <a:t>literature</a:t>
            </a:r>
            <a:r>
              <a:rPr lang="es-PE" sz="3200" dirty="0" smtClean="0"/>
              <a:t> shows </a:t>
            </a:r>
            <a:r>
              <a:rPr lang="es-PE" sz="3200" dirty="0" err="1" smtClean="0"/>
              <a:t>that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/>
              <a:t> </a:t>
            </a:r>
            <a:r>
              <a:rPr lang="es-PE" sz="3200" dirty="0" err="1"/>
              <a:t>appropriation</a:t>
            </a:r>
            <a:r>
              <a:rPr lang="es-PE" sz="3200" dirty="0"/>
              <a:t> </a:t>
            </a:r>
            <a:r>
              <a:rPr lang="es-PE" sz="3200" dirty="0" smtClean="0"/>
              <a:t>of </a:t>
            </a:r>
            <a:r>
              <a:rPr lang="es-PE" sz="3200" dirty="0" err="1" smtClean="0"/>
              <a:t>language</a:t>
            </a:r>
            <a:r>
              <a:rPr lang="es-PE" sz="3200" dirty="0" smtClean="0"/>
              <a:t> </a:t>
            </a:r>
            <a:r>
              <a:rPr lang="es-PE" sz="3200" dirty="0" err="1" smtClean="0"/>
              <a:t>rights</a:t>
            </a:r>
            <a:r>
              <a:rPr lang="es-PE" sz="3200" dirty="0" smtClean="0"/>
              <a:t> </a:t>
            </a:r>
            <a:r>
              <a:rPr lang="es-PE" sz="3200" dirty="0" err="1" smtClean="0"/>
              <a:t>discourse</a:t>
            </a:r>
            <a:r>
              <a:rPr lang="es-PE" sz="3200" dirty="0" smtClean="0"/>
              <a:t> </a:t>
            </a:r>
            <a:r>
              <a:rPr lang="es-PE" sz="3200" dirty="0" err="1" smtClean="0"/>
              <a:t>by</a:t>
            </a:r>
            <a:r>
              <a:rPr lang="es-PE" sz="3200" dirty="0" smtClean="0"/>
              <a:t> </a:t>
            </a:r>
            <a:r>
              <a:rPr lang="es-PE" sz="3200" dirty="0" err="1" smtClean="0"/>
              <a:t>indigenous</a:t>
            </a:r>
            <a:r>
              <a:rPr lang="es-PE" sz="3200" dirty="0" smtClean="0"/>
              <a:t> </a:t>
            </a:r>
            <a:r>
              <a:rPr lang="es-PE" sz="3200" dirty="0" err="1" smtClean="0"/>
              <a:t>peoples</a:t>
            </a:r>
            <a:r>
              <a:rPr lang="es-PE" sz="3200" dirty="0" smtClean="0"/>
              <a:t> </a:t>
            </a:r>
            <a:r>
              <a:rPr lang="es-PE" sz="3200" dirty="0" err="1" smtClean="0"/>
              <a:t>may</a:t>
            </a:r>
            <a:r>
              <a:rPr lang="es-PE" sz="3200" dirty="0" smtClean="0"/>
              <a:t> </a:t>
            </a:r>
            <a:r>
              <a:rPr lang="es-PE" sz="3200" dirty="0" err="1" smtClean="0"/>
              <a:t>yield</a:t>
            </a:r>
            <a:r>
              <a:rPr lang="es-PE" sz="3200" dirty="0" smtClean="0"/>
              <a:t> </a:t>
            </a:r>
            <a:r>
              <a:rPr lang="es-PE" sz="3200" dirty="0" err="1" smtClean="0"/>
              <a:t>language</a:t>
            </a:r>
            <a:r>
              <a:rPr lang="es-PE" sz="3200" dirty="0" smtClean="0"/>
              <a:t> </a:t>
            </a:r>
            <a:r>
              <a:rPr lang="es-PE" sz="3200" dirty="0" err="1" smtClean="0"/>
              <a:t>conflictivity</a:t>
            </a:r>
            <a:r>
              <a:rPr lang="es-PE" sz="3200" dirty="0" smtClean="0"/>
              <a:t>.</a:t>
            </a:r>
          </a:p>
          <a:p>
            <a:r>
              <a:rPr lang="es-PE" sz="3200" dirty="0" err="1" smtClean="0"/>
              <a:t>We</a:t>
            </a:r>
            <a:r>
              <a:rPr lang="es-PE" sz="3200" dirty="0" smtClean="0"/>
              <a:t> </a:t>
            </a:r>
            <a:r>
              <a:rPr lang="es-PE" sz="3200" dirty="0" err="1" smtClean="0"/>
              <a:t>have</a:t>
            </a:r>
            <a:r>
              <a:rPr lang="es-PE" sz="3200" dirty="0" smtClean="0"/>
              <a:t> </a:t>
            </a:r>
            <a:r>
              <a:rPr lang="es-PE" sz="3200" dirty="0" err="1" smtClean="0"/>
              <a:t>also</a:t>
            </a:r>
            <a:r>
              <a:rPr lang="es-PE" sz="3200" dirty="0" smtClean="0"/>
              <a:t> </a:t>
            </a:r>
            <a:r>
              <a:rPr lang="es-PE" sz="3200" dirty="0" err="1" smtClean="0"/>
              <a:t>observed</a:t>
            </a:r>
            <a:r>
              <a:rPr lang="es-PE" sz="3200" dirty="0" smtClean="0"/>
              <a:t> </a:t>
            </a:r>
            <a:r>
              <a:rPr lang="es-PE" sz="3200" dirty="0" err="1" smtClean="0"/>
              <a:t>this</a:t>
            </a:r>
            <a:r>
              <a:rPr lang="es-PE" sz="3200" dirty="0" smtClean="0"/>
              <a:t> </a:t>
            </a:r>
            <a:r>
              <a:rPr lang="es-PE" sz="3200" dirty="0" err="1" smtClean="0"/>
              <a:t>among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 </a:t>
            </a:r>
            <a:r>
              <a:rPr lang="es-PE" sz="3200" dirty="0" smtClean="0"/>
              <a:t>in </a:t>
            </a:r>
            <a:r>
              <a:rPr lang="es-PE" sz="3200" dirty="0" err="1" smtClean="0"/>
              <a:t>various</a:t>
            </a:r>
            <a:r>
              <a:rPr lang="es-PE" sz="3200" dirty="0" smtClean="0"/>
              <a:t> </a:t>
            </a:r>
            <a:r>
              <a:rPr lang="es-PE" sz="3200" dirty="0" err="1" smtClean="0"/>
              <a:t>ways</a:t>
            </a:r>
            <a:r>
              <a:rPr lang="es-PE" sz="3200" dirty="0" smtClean="0"/>
              <a:t>:</a:t>
            </a:r>
            <a:endParaRPr lang="es-PE" sz="3200" dirty="0" smtClean="0"/>
          </a:p>
          <a:p>
            <a:r>
              <a:rPr lang="es-PE" sz="3200" b="1" dirty="0" err="1" smtClean="0"/>
              <a:t>Competition</a:t>
            </a:r>
            <a:r>
              <a:rPr lang="es-PE" sz="3200" dirty="0" smtClean="0"/>
              <a:t> </a:t>
            </a:r>
            <a:r>
              <a:rPr lang="es-PE" sz="3200" dirty="0" err="1" smtClean="0"/>
              <a:t>between</a:t>
            </a:r>
            <a:r>
              <a:rPr lang="es-PE" sz="3200" dirty="0" smtClean="0"/>
              <a:t> </a:t>
            </a:r>
            <a:r>
              <a:rPr lang="es-PE" sz="3200" dirty="0" err="1" smtClean="0"/>
              <a:t>dialects</a:t>
            </a:r>
            <a:r>
              <a:rPr lang="es-PE" sz="3200" dirty="0" smtClean="0"/>
              <a:t> </a:t>
            </a:r>
            <a:r>
              <a:rPr lang="es-PE" sz="3200" dirty="0" smtClean="0"/>
              <a:t>for status </a:t>
            </a:r>
            <a:r>
              <a:rPr lang="es-PE" sz="3200" dirty="0" smtClean="0"/>
              <a:t>as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most</a:t>
            </a:r>
            <a:r>
              <a:rPr lang="es-PE" sz="3200" dirty="0" smtClean="0"/>
              <a:t> </a:t>
            </a:r>
            <a:r>
              <a:rPr lang="es-PE" sz="3200" dirty="0" err="1" smtClean="0"/>
              <a:t>appropriate</a:t>
            </a:r>
            <a:r>
              <a:rPr lang="es-PE" sz="3200" dirty="0" smtClean="0"/>
              <a:t> </a:t>
            </a:r>
            <a:r>
              <a:rPr lang="es-PE" sz="3200" dirty="0" smtClean="0"/>
              <a:t>to be </a:t>
            </a:r>
            <a:r>
              <a:rPr lang="es-PE" sz="3200" dirty="0" err="1" smtClean="0"/>
              <a:t>used</a:t>
            </a:r>
            <a:r>
              <a:rPr lang="es-PE" sz="3200" dirty="0" smtClean="0"/>
              <a:t> for </a:t>
            </a:r>
            <a:r>
              <a:rPr lang="es-PE" sz="3200" dirty="0" err="1" smtClean="0"/>
              <a:t>standardization</a:t>
            </a:r>
            <a:r>
              <a:rPr lang="es-PE" sz="3200" dirty="0" smtClean="0"/>
              <a:t> </a:t>
            </a:r>
            <a:r>
              <a:rPr lang="es-PE" sz="2800" dirty="0" smtClean="0"/>
              <a:t>(Patrick 2007; Joseph 1987: </a:t>
            </a:r>
            <a:r>
              <a:rPr lang="es-PE" sz="2800" dirty="0" err="1" smtClean="0"/>
              <a:t>dialect</a:t>
            </a:r>
            <a:r>
              <a:rPr lang="es-PE" sz="2800" dirty="0" smtClean="0"/>
              <a:t> “</a:t>
            </a:r>
            <a:r>
              <a:rPr lang="es-PE" sz="2800" dirty="0" err="1" smtClean="0"/>
              <a:t>partisans</a:t>
            </a:r>
            <a:r>
              <a:rPr lang="es-PE" sz="2800" dirty="0" smtClean="0"/>
              <a:t>”)</a:t>
            </a:r>
          </a:p>
          <a:p>
            <a:r>
              <a:rPr lang="es-PE" sz="3200" dirty="0" err="1" smtClean="0"/>
              <a:t>This</a:t>
            </a:r>
            <a:r>
              <a:rPr lang="es-PE" sz="3200" dirty="0" smtClean="0"/>
              <a:t> links to </a:t>
            </a:r>
            <a:r>
              <a:rPr lang="es-PE" sz="3200" dirty="0" err="1" smtClean="0"/>
              <a:t>p</a:t>
            </a:r>
            <a:r>
              <a:rPr lang="es-PE" sz="3200" dirty="0" err="1" smtClean="0"/>
              <a:t>roblems</a:t>
            </a:r>
            <a:r>
              <a:rPr lang="es-PE" sz="3200" dirty="0" smtClean="0"/>
              <a:t> </a:t>
            </a:r>
            <a:r>
              <a:rPr lang="es-PE" sz="3200" dirty="0" err="1" smtClean="0"/>
              <a:t>arising</a:t>
            </a:r>
            <a:r>
              <a:rPr lang="es-PE" sz="3200" dirty="0" smtClean="0"/>
              <a:t> </a:t>
            </a:r>
            <a:r>
              <a:rPr lang="es-PE" sz="3200" dirty="0" err="1" smtClean="0"/>
              <a:t>from</a:t>
            </a:r>
            <a:r>
              <a:rPr lang="es-PE" sz="3200" dirty="0" smtClean="0"/>
              <a:t> </a:t>
            </a:r>
            <a:r>
              <a:rPr lang="es-PE" sz="3200" dirty="0" err="1" smtClean="0"/>
              <a:t>recent</a:t>
            </a:r>
            <a:r>
              <a:rPr lang="es-PE" sz="3200" dirty="0" smtClean="0"/>
              <a:t> </a:t>
            </a:r>
            <a:r>
              <a:rPr lang="es-PE" sz="3200" dirty="0" err="1" smtClean="0"/>
              <a:t>offical</a:t>
            </a:r>
            <a:r>
              <a:rPr lang="es-PE" sz="3200" dirty="0" smtClean="0"/>
              <a:t> </a:t>
            </a:r>
            <a:r>
              <a:rPr lang="es-PE" sz="3200" dirty="0" err="1" smtClean="0"/>
              <a:t>approval</a:t>
            </a:r>
            <a:r>
              <a:rPr lang="es-PE" sz="3200" dirty="0" smtClean="0"/>
              <a:t> of </a:t>
            </a:r>
            <a:r>
              <a:rPr lang="es-PE" sz="3200" b="1" dirty="0" err="1" smtClean="0"/>
              <a:t>alphabets</a:t>
            </a:r>
            <a:r>
              <a:rPr lang="es-PE" sz="3200" b="1" dirty="0" smtClean="0"/>
              <a:t> </a:t>
            </a:r>
            <a:r>
              <a:rPr lang="es-PE" sz="3200" dirty="0" err="1" smtClean="0"/>
              <a:t>by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Ministry</a:t>
            </a:r>
            <a:r>
              <a:rPr lang="es-PE" sz="3200" dirty="0" smtClean="0"/>
              <a:t> of </a:t>
            </a:r>
            <a:r>
              <a:rPr lang="es-PE" sz="3200" dirty="0" err="1" smtClean="0"/>
              <a:t>Education</a:t>
            </a:r>
            <a:r>
              <a:rPr lang="es-PE" sz="3200" dirty="0" smtClean="0"/>
              <a:t>.</a:t>
            </a:r>
            <a:endParaRPr lang="es-PE" sz="3200" dirty="0" smtClean="0"/>
          </a:p>
          <a:p>
            <a:pPr>
              <a:buFont typeface="Courier New" pitchFamily="49" charset="0"/>
              <a:buChar char="o"/>
            </a:pP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6160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solidFill>
                  <a:schemeClr val="accent1"/>
                </a:solidFill>
              </a:rPr>
              <a:t>Language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ideologisation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sz="3200" dirty="0" err="1" smtClean="0"/>
              <a:t>Presence</a:t>
            </a:r>
            <a:r>
              <a:rPr lang="es-PE" sz="3200" dirty="0" smtClean="0"/>
              <a:t> of </a:t>
            </a:r>
            <a:r>
              <a:rPr lang="es-PE" sz="3200" b="1" dirty="0" err="1" smtClean="0"/>
              <a:t>language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ideologies</a:t>
            </a:r>
            <a:r>
              <a:rPr lang="es-PE" sz="3200" b="1" dirty="0" smtClean="0"/>
              <a:t> </a:t>
            </a:r>
            <a:r>
              <a:rPr lang="es-PE" sz="3200" dirty="0" err="1" smtClean="0"/>
              <a:t>that</a:t>
            </a:r>
            <a:r>
              <a:rPr lang="es-PE" sz="3200" dirty="0" smtClean="0"/>
              <a:t> </a:t>
            </a:r>
            <a:r>
              <a:rPr lang="es-PE" sz="3200" dirty="0" err="1" smtClean="0"/>
              <a:t>potentially</a:t>
            </a:r>
            <a:r>
              <a:rPr lang="es-PE" sz="3200" dirty="0" smtClean="0"/>
              <a:t> </a:t>
            </a:r>
            <a:r>
              <a:rPr lang="es-PE" sz="3200" dirty="0" err="1" smtClean="0"/>
              <a:t>affect</a:t>
            </a:r>
            <a:r>
              <a:rPr lang="es-PE" sz="3200" dirty="0" smtClean="0"/>
              <a:t> </a:t>
            </a:r>
            <a:r>
              <a:rPr lang="es-PE" sz="3200" dirty="0" err="1" smtClean="0"/>
              <a:t>translation</a:t>
            </a:r>
            <a:r>
              <a:rPr lang="es-PE" sz="3200" dirty="0" smtClean="0"/>
              <a:t> and </a:t>
            </a:r>
            <a:r>
              <a:rPr lang="es-PE" sz="3200" dirty="0" err="1" smtClean="0"/>
              <a:t>interpreting</a:t>
            </a:r>
            <a:r>
              <a:rPr lang="es-PE" sz="3200" dirty="0" smtClean="0"/>
              <a:t> </a:t>
            </a:r>
            <a:r>
              <a:rPr lang="es-PE" sz="3200" dirty="0" err="1" smtClean="0"/>
              <a:t>processes</a:t>
            </a:r>
            <a:r>
              <a:rPr lang="es-PE" sz="3200" dirty="0" smtClean="0"/>
              <a:t>:</a:t>
            </a:r>
          </a:p>
          <a:p>
            <a:r>
              <a:rPr lang="es-PE" sz="3200" b="1" dirty="0" err="1" smtClean="0"/>
              <a:t>Purism</a:t>
            </a:r>
            <a:r>
              <a:rPr lang="es-PE" sz="3200" b="1" dirty="0" smtClean="0"/>
              <a:t>,</a:t>
            </a:r>
            <a:r>
              <a:rPr lang="es-PE" sz="3200" dirty="0" smtClean="0"/>
              <a:t> </a:t>
            </a:r>
            <a:r>
              <a:rPr lang="es-PE" sz="3200" dirty="0" err="1" smtClean="0"/>
              <a:t>especially</a:t>
            </a:r>
            <a:r>
              <a:rPr lang="es-PE" sz="3200" dirty="0" smtClean="0"/>
              <a:t> in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Andean</a:t>
            </a:r>
            <a:r>
              <a:rPr lang="es-PE" sz="3200" dirty="0" smtClean="0"/>
              <a:t> </a:t>
            </a:r>
            <a:r>
              <a:rPr lang="es-PE" sz="3200" dirty="0" err="1" smtClean="0"/>
              <a:t>region</a:t>
            </a:r>
            <a:r>
              <a:rPr lang="es-PE" sz="3200" dirty="0"/>
              <a:t> </a:t>
            </a:r>
            <a:r>
              <a:rPr lang="es-PE" sz="2800" dirty="0" smtClean="0"/>
              <a:t>(Coronel-Molina 2016; Howard 2007; Niño Murcia 1997)</a:t>
            </a:r>
            <a:r>
              <a:rPr lang="es-PE" sz="3200" dirty="0" smtClean="0"/>
              <a:t>.</a:t>
            </a:r>
          </a:p>
          <a:p>
            <a:r>
              <a:rPr lang="es-PE" sz="3200" b="1" dirty="0" err="1" smtClean="0"/>
              <a:t>Ruralisation</a:t>
            </a:r>
            <a:r>
              <a:rPr lang="es-PE" sz="3200" b="1" dirty="0" smtClean="0"/>
              <a:t> </a:t>
            </a:r>
            <a:r>
              <a:rPr lang="es-PE" sz="3200" dirty="0" smtClean="0"/>
              <a:t>of </a:t>
            </a:r>
            <a:r>
              <a:rPr lang="es-PE" sz="3200" dirty="0" err="1" smtClean="0"/>
              <a:t>indigenous</a:t>
            </a:r>
            <a:r>
              <a:rPr lang="es-PE" sz="3200" dirty="0" smtClean="0"/>
              <a:t> </a:t>
            </a:r>
            <a:r>
              <a:rPr lang="es-PE" sz="3200" dirty="0" err="1" smtClean="0"/>
              <a:t>languages</a:t>
            </a:r>
            <a:r>
              <a:rPr lang="es-PE" sz="3200" dirty="0" smtClean="0"/>
              <a:t> as a </a:t>
            </a:r>
            <a:r>
              <a:rPr lang="es-PE" sz="3200" dirty="0" err="1" smtClean="0"/>
              <a:t>means</a:t>
            </a:r>
            <a:r>
              <a:rPr lang="es-PE" sz="3200" dirty="0" smtClean="0"/>
              <a:t> of cultural and </a:t>
            </a:r>
            <a:r>
              <a:rPr lang="es-PE" sz="3200" dirty="0" err="1" smtClean="0"/>
              <a:t>linguistic</a:t>
            </a:r>
            <a:r>
              <a:rPr lang="es-PE" sz="3200" dirty="0" smtClean="0"/>
              <a:t> </a:t>
            </a:r>
            <a:r>
              <a:rPr lang="es-PE" sz="3200" dirty="0" err="1" smtClean="0"/>
              <a:t>differentiation</a:t>
            </a:r>
            <a:r>
              <a:rPr lang="es-PE" sz="3200" dirty="0" smtClean="0"/>
              <a:t> </a:t>
            </a:r>
            <a:r>
              <a:rPr lang="es-PE" sz="2800" dirty="0" smtClean="0"/>
              <a:t>(Zavala et al. 2015).</a:t>
            </a:r>
          </a:p>
          <a:p>
            <a:pPr lvl="1"/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35858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solidFill>
                  <a:schemeClr val="accent1"/>
                </a:solidFill>
              </a:rPr>
              <a:t>Purism</a:t>
            </a:r>
            <a:r>
              <a:rPr lang="es-PE" dirty="0" smtClean="0">
                <a:solidFill>
                  <a:schemeClr val="accent1"/>
                </a:solidFill>
              </a:rPr>
              <a:t>: </a:t>
            </a:r>
            <a:r>
              <a:rPr lang="es-PE" dirty="0" err="1" smtClean="0">
                <a:solidFill>
                  <a:schemeClr val="accent1"/>
                </a:solidFill>
              </a:rPr>
              <a:t>example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sz="3200" dirty="0" smtClean="0"/>
              <a:t>“</a:t>
            </a:r>
            <a:r>
              <a:rPr lang="es-ES" sz="3200" dirty="0" err="1" smtClean="0"/>
              <a:t>Betsy</a:t>
            </a:r>
            <a:r>
              <a:rPr lang="es-ES" sz="3200" dirty="0" smtClean="0"/>
              <a:t> </a:t>
            </a:r>
            <a:r>
              <a:rPr lang="es-ES" sz="3200" dirty="0"/>
              <a:t>es la comunicadora que habla mayormente en </a:t>
            </a:r>
            <a:r>
              <a:rPr lang="es-ES" sz="3200" dirty="0" smtClean="0"/>
              <a:t>español. Yo </a:t>
            </a:r>
            <a:r>
              <a:rPr lang="es-ES" sz="3200" dirty="0"/>
              <a:t>en quechua</a:t>
            </a:r>
            <a:r>
              <a:rPr lang="es-ES" sz="3200" b="1" dirty="0"/>
              <a:t>, yo manejo más quechua popular que digamos, o sea, quechua… o </a:t>
            </a:r>
            <a:r>
              <a:rPr lang="es-ES" sz="3200" b="1" dirty="0" err="1"/>
              <a:t>quechuañol</a:t>
            </a:r>
            <a:r>
              <a:rPr lang="es-ES" sz="3200" dirty="0"/>
              <a:t>, lo que dicen, las otras personas. Rodrigo es una persona que maneja más, ya un poco más, bueno, </a:t>
            </a:r>
            <a:r>
              <a:rPr lang="es-ES" sz="3200" b="1" dirty="0"/>
              <a:t>quechua neto no existe, pero quechua un poco… bien hablado,</a:t>
            </a:r>
            <a:r>
              <a:rPr lang="es-ES" sz="3200" dirty="0"/>
              <a:t> no sé, cómo decir, adecuadamente. Y entonces, nosotros los tres hemos hecho un </a:t>
            </a:r>
            <a:r>
              <a:rPr lang="es-ES" sz="3200" dirty="0" smtClean="0"/>
              <a:t>grupo…” </a:t>
            </a:r>
            <a:r>
              <a:rPr lang="es-ES" dirty="0" smtClean="0"/>
              <a:t>(Asunta, Cuzco Quechua, interview, 26/08/15).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124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err="1" smtClean="0">
                <a:solidFill>
                  <a:schemeClr val="accent1"/>
                </a:solidFill>
              </a:rPr>
              <a:t>Ruralisation</a:t>
            </a:r>
            <a:r>
              <a:rPr lang="es-PE" dirty="0" smtClean="0">
                <a:solidFill>
                  <a:schemeClr val="accent1"/>
                </a:solidFill>
              </a:rPr>
              <a:t>: </a:t>
            </a:r>
            <a:r>
              <a:rPr lang="es-PE" dirty="0" err="1" smtClean="0">
                <a:solidFill>
                  <a:schemeClr val="accent1"/>
                </a:solidFill>
              </a:rPr>
              <a:t>example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sz="3500" dirty="0" smtClean="0"/>
              <a:t>“…estamos </a:t>
            </a:r>
            <a:r>
              <a:rPr lang="es-PE" sz="3500" dirty="0"/>
              <a:t>fracturando económicamente a </a:t>
            </a:r>
            <a:r>
              <a:rPr lang="es-PE" sz="3500" b="1" dirty="0"/>
              <a:t>nuestros</a:t>
            </a:r>
            <a:r>
              <a:rPr lang="es-PE" sz="3500" dirty="0"/>
              <a:t> </a:t>
            </a:r>
            <a:r>
              <a:rPr lang="es-PE" sz="3500" b="1" dirty="0"/>
              <a:t>hermanos del campo,</a:t>
            </a:r>
            <a:r>
              <a:rPr lang="es-PE" sz="3500" dirty="0"/>
              <a:t> para que nos puedan, para poderles cumplir un derecho. Siempre digo, por eso: no subyuguemos a los intereses del Estado a </a:t>
            </a:r>
            <a:r>
              <a:rPr lang="es-PE" sz="3500" b="1" dirty="0"/>
              <a:t>nuestros</a:t>
            </a:r>
            <a:r>
              <a:rPr lang="es-PE" sz="3500" dirty="0"/>
              <a:t> </a:t>
            </a:r>
            <a:r>
              <a:rPr lang="es-PE" sz="3500" b="1" dirty="0"/>
              <a:t>hermanos del campo</a:t>
            </a:r>
            <a:r>
              <a:rPr lang="es-PE" sz="3500" dirty="0"/>
              <a:t>; más bien que el Estado se subyugue a los intereses de </a:t>
            </a:r>
            <a:r>
              <a:rPr lang="es-PE" sz="3500" b="1" dirty="0"/>
              <a:t>nuestros hermanos del campo</a:t>
            </a:r>
            <a:r>
              <a:rPr lang="es-PE" sz="3500" dirty="0"/>
              <a:t>, porque ¡favor que hacen </a:t>
            </a:r>
            <a:r>
              <a:rPr lang="es-PE" sz="3500" b="1" dirty="0"/>
              <a:t>nuestros</a:t>
            </a:r>
            <a:r>
              <a:rPr lang="es-PE" sz="3500" dirty="0"/>
              <a:t> </a:t>
            </a:r>
            <a:r>
              <a:rPr lang="es-PE" sz="3500" b="1" dirty="0"/>
              <a:t>hermanos del campo</a:t>
            </a:r>
            <a:r>
              <a:rPr lang="es-PE" sz="3500" dirty="0"/>
              <a:t> al preservar una cultura, al fomentar el uso de las lenguas</a:t>
            </a:r>
            <a:r>
              <a:rPr lang="es-PE" sz="3500" dirty="0" smtClean="0"/>
              <a:t>!” </a:t>
            </a:r>
            <a:r>
              <a:rPr lang="es-PE" sz="3000" dirty="0" smtClean="0"/>
              <a:t>(Mercedes, </a:t>
            </a:r>
            <a:r>
              <a:rPr lang="es-PE" sz="3000" dirty="0" err="1" smtClean="0"/>
              <a:t>focus</a:t>
            </a:r>
            <a:r>
              <a:rPr lang="es-PE" sz="3000" dirty="0" smtClean="0"/>
              <a:t> </a:t>
            </a:r>
            <a:r>
              <a:rPr lang="es-PE" sz="3000" dirty="0" err="1" smtClean="0"/>
              <a:t>group</a:t>
            </a:r>
            <a:r>
              <a:rPr lang="es-PE" sz="3000" dirty="0" smtClean="0"/>
              <a:t>, </a:t>
            </a:r>
            <a:r>
              <a:rPr lang="es-PE" sz="3000" dirty="0"/>
              <a:t>Huaraz, </a:t>
            </a:r>
            <a:r>
              <a:rPr lang="es-PE" sz="3000" dirty="0" smtClean="0"/>
              <a:t>20/11/2014).</a:t>
            </a:r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15042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solidFill>
                  <a:schemeClr val="accent1"/>
                </a:solidFill>
              </a:rPr>
              <a:t>Linguistic</a:t>
            </a:r>
            <a:r>
              <a:rPr lang="es-PE" dirty="0" smtClean="0">
                <a:solidFill>
                  <a:schemeClr val="accent1"/>
                </a:solidFill>
              </a:rPr>
              <a:t> and cultural </a:t>
            </a:r>
            <a:r>
              <a:rPr lang="es-PE" dirty="0" err="1" smtClean="0">
                <a:solidFill>
                  <a:schemeClr val="accent1"/>
                </a:solidFill>
              </a:rPr>
              <a:t>essentialism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PE" sz="3200" b="1" dirty="0" err="1" smtClean="0"/>
              <a:t>Essentialization</a:t>
            </a:r>
            <a:r>
              <a:rPr lang="es-PE" sz="3200" dirty="0" smtClean="0"/>
              <a:t> </a:t>
            </a:r>
            <a:r>
              <a:rPr lang="es-PE" sz="3200" dirty="0" smtClean="0"/>
              <a:t>of </a:t>
            </a:r>
            <a:r>
              <a:rPr lang="es-PE" sz="3200" dirty="0" err="1" smtClean="0"/>
              <a:t>the</a:t>
            </a:r>
            <a:r>
              <a:rPr lang="es-PE" sz="3200" dirty="0" smtClean="0"/>
              <a:t> links </a:t>
            </a:r>
            <a:r>
              <a:rPr lang="es-PE" sz="3200" dirty="0" err="1" smtClean="0"/>
              <a:t>between</a:t>
            </a:r>
            <a:r>
              <a:rPr lang="es-PE" sz="3200" dirty="0" smtClean="0"/>
              <a:t> </a:t>
            </a:r>
            <a:r>
              <a:rPr lang="es-PE" sz="3200" dirty="0" err="1" smtClean="0"/>
              <a:t>language</a:t>
            </a:r>
            <a:r>
              <a:rPr lang="es-PE" sz="3200" dirty="0" smtClean="0"/>
              <a:t>, culture and </a:t>
            </a:r>
            <a:r>
              <a:rPr lang="es-PE" sz="3200" dirty="0" err="1" smtClean="0"/>
              <a:t>territory</a:t>
            </a:r>
            <a:r>
              <a:rPr lang="es-PE" sz="3200" dirty="0" smtClean="0"/>
              <a:t> (Patrick 2007) </a:t>
            </a:r>
            <a:r>
              <a:rPr lang="es-PE" sz="3200" dirty="0" err="1" smtClean="0"/>
              <a:t>is</a:t>
            </a:r>
            <a:r>
              <a:rPr lang="es-PE" sz="3200" dirty="0" smtClean="0"/>
              <a:t> </a:t>
            </a:r>
            <a:r>
              <a:rPr lang="es-PE" sz="3200" dirty="0" err="1" smtClean="0"/>
              <a:t>also</a:t>
            </a:r>
            <a:r>
              <a:rPr lang="es-PE" sz="3200" dirty="0" smtClean="0"/>
              <a:t> </a:t>
            </a:r>
            <a:r>
              <a:rPr lang="es-PE" sz="3200" dirty="0" err="1" smtClean="0"/>
              <a:t>present</a:t>
            </a:r>
            <a:r>
              <a:rPr lang="es-PE" sz="3200" dirty="0" smtClean="0"/>
              <a:t> </a:t>
            </a:r>
            <a:r>
              <a:rPr lang="es-PE" sz="3200" dirty="0" smtClean="0"/>
              <a:t>in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’ </a:t>
            </a:r>
            <a:r>
              <a:rPr lang="es-PE" sz="3200" dirty="0" err="1" smtClean="0"/>
              <a:t>discourses</a:t>
            </a:r>
            <a:r>
              <a:rPr lang="es-PE" sz="3200" dirty="0" smtClean="0"/>
              <a:t>.</a:t>
            </a:r>
          </a:p>
          <a:p>
            <a:r>
              <a:rPr lang="es-PE" sz="3200" dirty="0" err="1" smtClean="0"/>
              <a:t>This</a:t>
            </a:r>
            <a:r>
              <a:rPr lang="es-PE" sz="3200" dirty="0" smtClean="0"/>
              <a:t> </a:t>
            </a:r>
            <a:r>
              <a:rPr lang="es-PE" sz="3200" dirty="0" err="1" smtClean="0"/>
              <a:t>yields</a:t>
            </a:r>
            <a:r>
              <a:rPr lang="es-PE" sz="3200" dirty="0" smtClean="0"/>
              <a:t> </a:t>
            </a:r>
            <a:r>
              <a:rPr lang="es-PE" sz="3200" b="1" dirty="0" err="1" smtClean="0"/>
              <a:t>notions</a:t>
            </a:r>
            <a:r>
              <a:rPr lang="es-PE" sz="3200" b="1" dirty="0" smtClean="0"/>
              <a:t> of “</a:t>
            </a:r>
            <a:r>
              <a:rPr lang="es-PE" sz="3200" b="1" dirty="0" err="1" smtClean="0"/>
              <a:t>authenticity</a:t>
            </a:r>
            <a:r>
              <a:rPr lang="es-PE" sz="3200" b="1" dirty="0" smtClean="0"/>
              <a:t>”</a:t>
            </a:r>
            <a:r>
              <a:rPr lang="es-PE" sz="3200" dirty="0" smtClean="0"/>
              <a:t> </a:t>
            </a:r>
            <a:r>
              <a:rPr lang="es-PE" sz="3200" dirty="0" err="1" smtClean="0"/>
              <a:t>by</a:t>
            </a:r>
            <a:r>
              <a:rPr lang="es-PE" sz="3200" dirty="0" smtClean="0"/>
              <a:t> </a:t>
            </a:r>
            <a:r>
              <a:rPr lang="es-PE" sz="3200" dirty="0" err="1" smtClean="0"/>
              <a:t>which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 position </a:t>
            </a:r>
            <a:r>
              <a:rPr lang="es-PE" sz="3200" dirty="0" err="1" smtClean="0"/>
              <a:t>themselves</a:t>
            </a:r>
            <a:r>
              <a:rPr lang="es-PE" sz="3200" dirty="0" smtClean="0"/>
              <a:t> as </a:t>
            </a:r>
            <a:r>
              <a:rPr lang="es-PE" sz="3200" b="1" dirty="0" err="1" smtClean="0"/>
              <a:t>representatives</a:t>
            </a:r>
            <a:r>
              <a:rPr lang="es-PE" sz="3200" dirty="0" smtClean="0"/>
              <a:t> of </a:t>
            </a:r>
            <a:r>
              <a:rPr lang="es-PE" sz="3200" dirty="0" err="1" smtClean="0"/>
              <a:t>the</a:t>
            </a:r>
            <a:r>
              <a:rPr lang="es-PE" sz="3200" dirty="0" smtClean="0"/>
              <a:t> “</a:t>
            </a:r>
            <a:r>
              <a:rPr lang="es-PE" sz="3200" dirty="0" err="1" smtClean="0"/>
              <a:t>essentials</a:t>
            </a:r>
            <a:r>
              <a:rPr lang="es-PE" sz="3200" dirty="0" smtClean="0"/>
              <a:t>” of </a:t>
            </a:r>
            <a:r>
              <a:rPr lang="es-PE" sz="3200" dirty="0" err="1" smtClean="0"/>
              <a:t>their</a:t>
            </a:r>
            <a:r>
              <a:rPr lang="es-PE" sz="3200" dirty="0" smtClean="0"/>
              <a:t> culture…</a:t>
            </a:r>
          </a:p>
          <a:p>
            <a:r>
              <a:rPr lang="es-PE" sz="3200" dirty="0" smtClean="0"/>
              <a:t>… </a:t>
            </a:r>
            <a:r>
              <a:rPr lang="es-PE" sz="3200" dirty="0" err="1"/>
              <a:t>o</a:t>
            </a:r>
            <a:r>
              <a:rPr lang="es-PE" sz="3200" dirty="0" err="1" smtClean="0"/>
              <a:t>r</a:t>
            </a:r>
            <a:r>
              <a:rPr lang="es-PE" sz="3200" dirty="0" smtClean="0"/>
              <a:t> as </a:t>
            </a:r>
            <a:r>
              <a:rPr lang="es-PE" sz="3200" b="1" dirty="0" err="1" smtClean="0"/>
              <a:t>external</a:t>
            </a:r>
            <a:r>
              <a:rPr lang="es-PE" sz="3200" dirty="0" smtClean="0"/>
              <a:t> </a:t>
            </a:r>
            <a:r>
              <a:rPr lang="es-PE" sz="3200" dirty="0" err="1" smtClean="0"/>
              <a:t>to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community</a:t>
            </a:r>
            <a:r>
              <a:rPr lang="es-PE" sz="3200" dirty="0" smtClean="0"/>
              <a:t> of “real </a:t>
            </a:r>
            <a:r>
              <a:rPr lang="es-PE" sz="3200" dirty="0" err="1" smtClean="0"/>
              <a:t>speakers</a:t>
            </a:r>
            <a:r>
              <a:rPr lang="es-PE" sz="3200" dirty="0" smtClean="0"/>
              <a:t>” of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indigenous</a:t>
            </a:r>
            <a:r>
              <a:rPr lang="es-PE" sz="3200" dirty="0" smtClean="0"/>
              <a:t> </a:t>
            </a:r>
            <a:r>
              <a:rPr lang="es-PE" sz="3200" dirty="0" err="1" smtClean="0"/>
              <a:t>language</a:t>
            </a:r>
            <a:r>
              <a:rPr lang="es-PE" sz="3200" dirty="0" smtClean="0"/>
              <a:t>. </a:t>
            </a:r>
          </a:p>
          <a:p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3116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solidFill>
                  <a:schemeClr val="accent1"/>
                </a:solidFill>
              </a:rPr>
              <a:t>Notions</a:t>
            </a:r>
            <a:r>
              <a:rPr lang="es-PE" dirty="0" smtClean="0">
                <a:solidFill>
                  <a:schemeClr val="accent1"/>
                </a:solidFill>
              </a:rPr>
              <a:t> of “</a:t>
            </a:r>
            <a:r>
              <a:rPr lang="es-PE" dirty="0" err="1" smtClean="0">
                <a:solidFill>
                  <a:schemeClr val="accent1"/>
                </a:solidFill>
              </a:rPr>
              <a:t>authenticity</a:t>
            </a:r>
            <a:r>
              <a:rPr lang="es-PE" dirty="0" smtClean="0">
                <a:solidFill>
                  <a:schemeClr val="accent1"/>
                </a:solidFill>
              </a:rPr>
              <a:t>”: </a:t>
            </a:r>
            <a:r>
              <a:rPr lang="es-PE" dirty="0" err="1" smtClean="0">
                <a:solidFill>
                  <a:schemeClr val="accent1"/>
                </a:solidFill>
              </a:rPr>
              <a:t>examples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92500" lnSpcReduction="20000"/>
          </a:bodyPr>
          <a:lstStyle/>
          <a:p>
            <a:r>
              <a:rPr lang="es-PE" sz="3500" dirty="0" smtClean="0"/>
              <a:t>“Otras </a:t>
            </a:r>
            <a:r>
              <a:rPr lang="es-PE" sz="3500" dirty="0"/>
              <a:t>personas no se interesan; </a:t>
            </a:r>
            <a:r>
              <a:rPr lang="es-PE" sz="3500" b="1" dirty="0"/>
              <a:t>son mis paisanos, pero son </a:t>
            </a:r>
            <a:r>
              <a:rPr lang="es-PE" sz="3500" b="1" dirty="0" err="1"/>
              <a:t>aculturados</a:t>
            </a:r>
            <a:r>
              <a:rPr lang="es-PE" sz="3500" b="1" dirty="0"/>
              <a:t>,</a:t>
            </a:r>
            <a:r>
              <a:rPr lang="es-PE" sz="3500" dirty="0"/>
              <a:t> y no quieren hablar idioma. </a:t>
            </a:r>
            <a:r>
              <a:rPr lang="es-PE" sz="3500" b="1" dirty="0"/>
              <a:t>En cambio a mí, sí</a:t>
            </a:r>
            <a:r>
              <a:rPr lang="es-PE" sz="3500" dirty="0"/>
              <a:t>; en mis exposiciones de la universidad yo hablaba en mi idioma; me </a:t>
            </a:r>
            <a:r>
              <a:rPr lang="es-PE" sz="3500" dirty="0" smtClean="0"/>
              <a:t>gustaba” </a:t>
            </a:r>
            <a:r>
              <a:rPr lang="es-PE" sz="3000" dirty="0" smtClean="0"/>
              <a:t>(Mauro, </a:t>
            </a:r>
            <a:r>
              <a:rPr lang="es-PE" sz="3000" dirty="0" err="1" smtClean="0"/>
              <a:t>focus</a:t>
            </a:r>
            <a:r>
              <a:rPr lang="es-PE" sz="3000" dirty="0" smtClean="0"/>
              <a:t> </a:t>
            </a:r>
            <a:r>
              <a:rPr lang="es-PE" sz="3000" dirty="0" err="1" smtClean="0"/>
              <a:t>group</a:t>
            </a:r>
            <a:r>
              <a:rPr lang="es-PE" sz="3000" dirty="0" smtClean="0"/>
              <a:t>, </a:t>
            </a:r>
            <a:r>
              <a:rPr lang="es-PE" sz="3000" dirty="0" err="1" smtClean="0"/>
              <a:t>Quillabamba</a:t>
            </a:r>
            <a:r>
              <a:rPr lang="es-PE" sz="3000" dirty="0" smtClean="0"/>
              <a:t>, 28/08/2015)</a:t>
            </a:r>
            <a:r>
              <a:rPr lang="es-PE" sz="3200" dirty="0" smtClean="0"/>
              <a:t>.</a:t>
            </a:r>
          </a:p>
          <a:p>
            <a:r>
              <a:rPr lang="es-PE" sz="3500" dirty="0" smtClean="0"/>
              <a:t>“Y </a:t>
            </a:r>
            <a:r>
              <a:rPr lang="es-PE" sz="3500" dirty="0"/>
              <a:t>hoy día he podido, este… darme cuenta con mucha nostalgia al conversar con </a:t>
            </a:r>
            <a:r>
              <a:rPr lang="es-PE" sz="3500" b="1" dirty="0"/>
              <a:t>la gente que sí es realmente de una comunidad campesina, que sí hablan su quechua, </a:t>
            </a:r>
            <a:r>
              <a:rPr lang="es-PE" sz="3500" dirty="0"/>
              <a:t>decirles: </a:t>
            </a:r>
            <a:r>
              <a:rPr lang="es-PE" sz="3500" dirty="0" smtClean="0"/>
              <a:t>‘Hablen</a:t>
            </a:r>
            <a:r>
              <a:rPr lang="es-PE" sz="3500" dirty="0"/>
              <a:t>, hagan esto por </a:t>
            </a:r>
            <a:r>
              <a:rPr lang="es-PE" sz="3500" dirty="0" smtClean="0"/>
              <a:t>ustedes’…”</a:t>
            </a:r>
            <a:r>
              <a:rPr lang="es-PE" sz="3200" dirty="0" smtClean="0"/>
              <a:t> </a:t>
            </a:r>
            <a:r>
              <a:rPr lang="es-PE" sz="3000" dirty="0" smtClean="0"/>
              <a:t>(Mercedes, </a:t>
            </a:r>
            <a:r>
              <a:rPr lang="es-PE" sz="3000" dirty="0"/>
              <a:t>Huaraz, </a:t>
            </a:r>
            <a:r>
              <a:rPr lang="es-PE" sz="3000" dirty="0" smtClean="0"/>
              <a:t>20/11/2014)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52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solidFill>
                  <a:schemeClr val="accent1"/>
                </a:solidFill>
              </a:rPr>
              <a:t>Pending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questions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sz="3200" dirty="0" err="1" smtClean="0"/>
              <a:t>How</a:t>
            </a:r>
            <a:r>
              <a:rPr lang="es-PE" sz="3200" dirty="0" smtClean="0"/>
              <a:t> </a:t>
            </a:r>
            <a:r>
              <a:rPr lang="es-PE" sz="3200" dirty="0" smtClean="0"/>
              <a:t>do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emerging</a:t>
            </a:r>
            <a:r>
              <a:rPr lang="es-PE" sz="3200" dirty="0" smtClean="0"/>
              <a:t> </a:t>
            </a:r>
            <a:r>
              <a:rPr lang="es-PE" sz="3200" dirty="0" err="1" smtClean="0"/>
              <a:t>forms</a:t>
            </a:r>
            <a:r>
              <a:rPr lang="es-PE" sz="3200" dirty="0" smtClean="0"/>
              <a:t> of </a:t>
            </a:r>
            <a:r>
              <a:rPr lang="es-PE" sz="3200" dirty="0" err="1" smtClean="0"/>
              <a:t>activism</a:t>
            </a:r>
            <a:r>
              <a:rPr lang="es-PE" sz="3200" dirty="0" smtClean="0"/>
              <a:t> </a:t>
            </a:r>
            <a:r>
              <a:rPr lang="es-PE" sz="3200" dirty="0" smtClean="0"/>
              <a:t>relate </a:t>
            </a:r>
            <a:r>
              <a:rPr lang="es-PE" sz="3200" dirty="0" smtClean="0"/>
              <a:t>to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different</a:t>
            </a:r>
            <a:r>
              <a:rPr lang="es-PE" sz="3200" dirty="0" smtClean="0"/>
              <a:t> </a:t>
            </a:r>
            <a:r>
              <a:rPr lang="es-PE" sz="3200" dirty="0" err="1" smtClean="0"/>
              <a:t>linguistic</a:t>
            </a:r>
            <a:r>
              <a:rPr lang="es-PE" sz="3200" dirty="0" smtClean="0"/>
              <a:t>, </a:t>
            </a:r>
            <a:r>
              <a:rPr lang="es-PE" sz="3200" dirty="0" err="1" smtClean="0"/>
              <a:t>ethnic</a:t>
            </a:r>
            <a:r>
              <a:rPr lang="es-PE" sz="3200" dirty="0" smtClean="0"/>
              <a:t>, and </a:t>
            </a:r>
            <a:r>
              <a:rPr lang="es-PE" sz="3200" dirty="0" err="1" smtClean="0"/>
              <a:t>professional</a:t>
            </a:r>
            <a:r>
              <a:rPr lang="es-PE" sz="3200" dirty="0" smtClean="0"/>
              <a:t> </a:t>
            </a:r>
            <a:r>
              <a:rPr lang="es-PE" sz="3200" dirty="0" err="1" smtClean="0"/>
              <a:t>profiles</a:t>
            </a:r>
            <a:r>
              <a:rPr lang="es-PE" sz="3200" dirty="0" smtClean="0"/>
              <a:t> of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?</a:t>
            </a:r>
          </a:p>
          <a:p>
            <a:r>
              <a:rPr lang="es-PE" sz="3200" dirty="0" err="1" smtClean="0"/>
              <a:t>How</a:t>
            </a:r>
            <a:r>
              <a:rPr lang="es-PE" sz="3200" dirty="0" smtClean="0"/>
              <a:t> do </a:t>
            </a:r>
            <a:r>
              <a:rPr lang="es-PE" sz="3200" dirty="0" err="1" smtClean="0"/>
              <a:t>their</a:t>
            </a:r>
            <a:r>
              <a:rPr lang="es-PE" sz="3200" dirty="0" smtClean="0"/>
              <a:t> “</a:t>
            </a:r>
            <a:r>
              <a:rPr lang="es-PE" sz="3200" dirty="0" err="1" smtClean="0"/>
              <a:t>linguistic</a:t>
            </a:r>
            <a:r>
              <a:rPr lang="es-PE" sz="3200" dirty="0" smtClean="0"/>
              <a:t> </a:t>
            </a:r>
            <a:r>
              <a:rPr lang="es-PE" sz="3200" dirty="0" err="1" smtClean="0"/>
              <a:t>biographies</a:t>
            </a:r>
            <a:r>
              <a:rPr lang="es-PE" sz="3200" dirty="0" smtClean="0"/>
              <a:t>” relate to </a:t>
            </a:r>
            <a:r>
              <a:rPr lang="es-PE" sz="3200" dirty="0" err="1" smtClean="0"/>
              <a:t>their</a:t>
            </a:r>
            <a:r>
              <a:rPr lang="es-PE" sz="3200" dirty="0" smtClean="0"/>
              <a:t> </a:t>
            </a:r>
            <a:r>
              <a:rPr lang="es-PE" sz="3200" dirty="0" err="1" smtClean="0"/>
              <a:t>decision</a:t>
            </a:r>
            <a:r>
              <a:rPr lang="es-PE" sz="3200" dirty="0" smtClean="0"/>
              <a:t> </a:t>
            </a:r>
            <a:r>
              <a:rPr lang="es-PE" sz="3200" dirty="0" smtClean="0"/>
              <a:t>to do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smtClean="0"/>
              <a:t>training </a:t>
            </a:r>
            <a:r>
              <a:rPr lang="es-PE" sz="3200" dirty="0" err="1" smtClean="0"/>
              <a:t>course</a:t>
            </a:r>
            <a:r>
              <a:rPr lang="es-PE" sz="3200" dirty="0" smtClean="0"/>
              <a:t>?</a:t>
            </a:r>
          </a:p>
          <a:p>
            <a:r>
              <a:rPr lang="es-PE" sz="3200" dirty="0" err="1" smtClean="0"/>
              <a:t>How</a:t>
            </a:r>
            <a:r>
              <a:rPr lang="es-PE" sz="3200" dirty="0" smtClean="0"/>
              <a:t> </a:t>
            </a:r>
            <a:r>
              <a:rPr lang="es-PE" sz="3200" dirty="0" err="1" smtClean="0"/>
              <a:t>have</a:t>
            </a:r>
            <a:r>
              <a:rPr lang="es-PE" sz="3200" dirty="0" smtClean="0"/>
              <a:t> </a:t>
            </a:r>
            <a:r>
              <a:rPr lang="es-PE" sz="3200" dirty="0" err="1" smtClean="0"/>
              <a:t>their</a:t>
            </a:r>
            <a:r>
              <a:rPr lang="es-PE" sz="3200" dirty="0" smtClean="0"/>
              <a:t> </a:t>
            </a:r>
            <a:r>
              <a:rPr lang="es-PE" sz="3200" dirty="0" smtClean="0"/>
              <a:t>“</a:t>
            </a:r>
            <a:r>
              <a:rPr lang="es-PE" sz="3200" dirty="0" err="1" smtClean="0"/>
              <a:t>linguistic</a:t>
            </a:r>
            <a:r>
              <a:rPr lang="es-PE" sz="3200" dirty="0" smtClean="0"/>
              <a:t> </a:t>
            </a:r>
            <a:r>
              <a:rPr lang="es-PE" sz="3200" dirty="0" err="1" smtClean="0"/>
              <a:t>biographies</a:t>
            </a:r>
            <a:r>
              <a:rPr lang="es-PE" sz="3200" dirty="0" smtClean="0"/>
              <a:t>” </a:t>
            </a:r>
            <a:r>
              <a:rPr lang="es-PE" sz="3200" dirty="0" err="1" smtClean="0"/>
              <a:t>shaped</a:t>
            </a:r>
            <a:r>
              <a:rPr lang="es-PE" sz="3200" dirty="0" smtClean="0"/>
              <a:t> </a:t>
            </a:r>
            <a:r>
              <a:rPr lang="es-PE" sz="3200" dirty="0" err="1" smtClean="0"/>
              <a:t>their</a:t>
            </a:r>
            <a:r>
              <a:rPr lang="es-PE" sz="3200" dirty="0" smtClean="0"/>
              <a:t> </a:t>
            </a:r>
            <a:r>
              <a:rPr lang="es-PE" sz="3200" dirty="0" err="1" smtClean="0"/>
              <a:t>current</a:t>
            </a:r>
            <a:r>
              <a:rPr lang="es-PE" sz="3200" dirty="0" smtClean="0"/>
              <a:t> </a:t>
            </a:r>
            <a:r>
              <a:rPr lang="es-PE" sz="3200" dirty="0" err="1" smtClean="0"/>
              <a:t>ideological</a:t>
            </a:r>
            <a:r>
              <a:rPr lang="es-PE" sz="3200" dirty="0" smtClean="0"/>
              <a:t> </a:t>
            </a:r>
            <a:r>
              <a:rPr lang="es-PE" sz="3200" dirty="0" err="1" smtClean="0"/>
              <a:t>stances</a:t>
            </a:r>
            <a:r>
              <a:rPr lang="es-PE" sz="3200" dirty="0" smtClean="0"/>
              <a:t> </a:t>
            </a:r>
            <a:r>
              <a:rPr lang="es-PE" sz="3200" dirty="0" err="1" smtClean="0"/>
              <a:t>related</a:t>
            </a:r>
            <a:r>
              <a:rPr lang="es-PE" sz="3200" dirty="0" smtClean="0"/>
              <a:t> to </a:t>
            </a:r>
            <a:r>
              <a:rPr lang="es-PE" sz="3200" dirty="0" err="1" smtClean="0"/>
              <a:t>language</a:t>
            </a:r>
            <a:r>
              <a:rPr lang="es-PE" sz="3200" dirty="0" smtClean="0"/>
              <a:t> and culture?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3349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solidFill>
                  <a:schemeClr val="accent1"/>
                </a:solidFill>
              </a:rPr>
              <a:t>Preliminary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conclusions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92500" lnSpcReduction="20000"/>
          </a:bodyPr>
          <a:lstStyle/>
          <a:p>
            <a:r>
              <a:rPr lang="es-PE" sz="3200" dirty="0" err="1"/>
              <a:t>L</a:t>
            </a:r>
            <a:r>
              <a:rPr lang="es-PE" sz="3200" dirty="0" err="1" smtClean="0"/>
              <a:t>inguistic</a:t>
            </a:r>
            <a:r>
              <a:rPr lang="es-PE" sz="3200" dirty="0" smtClean="0"/>
              <a:t> </a:t>
            </a:r>
            <a:r>
              <a:rPr lang="es-PE" sz="3200" dirty="0" smtClean="0"/>
              <a:t>and cultural </a:t>
            </a:r>
            <a:r>
              <a:rPr lang="es-PE" sz="3200" dirty="0" err="1" smtClean="0"/>
              <a:t>activism</a:t>
            </a:r>
            <a:r>
              <a:rPr lang="es-PE" sz="3200" dirty="0" smtClean="0"/>
              <a:t> </a:t>
            </a:r>
            <a:r>
              <a:rPr lang="es-PE" sz="3200" dirty="0" err="1" smtClean="0"/>
              <a:t>seems</a:t>
            </a:r>
            <a:r>
              <a:rPr lang="es-PE" sz="3200" dirty="0" smtClean="0"/>
              <a:t> to be </a:t>
            </a:r>
            <a:r>
              <a:rPr lang="es-PE" sz="3200" dirty="0" err="1" smtClean="0"/>
              <a:t>emerging</a:t>
            </a:r>
            <a:r>
              <a:rPr lang="es-PE" sz="3200" dirty="0" smtClean="0"/>
              <a:t> </a:t>
            </a:r>
            <a:r>
              <a:rPr lang="es-PE" sz="3200" dirty="0" err="1" smtClean="0"/>
              <a:t>among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trainees</a:t>
            </a:r>
            <a:r>
              <a:rPr lang="es-PE" sz="3200" dirty="0" smtClean="0"/>
              <a:t>.</a:t>
            </a:r>
          </a:p>
          <a:p>
            <a:r>
              <a:rPr lang="es-PE" sz="3200" dirty="0" err="1" smtClean="0"/>
              <a:t>This</a:t>
            </a:r>
            <a:r>
              <a:rPr lang="es-PE" sz="3200" dirty="0" smtClean="0"/>
              <a:t> </a:t>
            </a:r>
            <a:r>
              <a:rPr lang="es-PE" sz="3200" dirty="0" err="1" smtClean="0"/>
              <a:t>activism</a:t>
            </a:r>
            <a:r>
              <a:rPr lang="es-PE" sz="3200" dirty="0" smtClean="0"/>
              <a:t> </a:t>
            </a:r>
            <a:r>
              <a:rPr lang="es-PE" sz="3200" dirty="0" err="1" smtClean="0"/>
              <a:t>is</a:t>
            </a:r>
            <a:r>
              <a:rPr lang="es-PE" sz="3200" dirty="0" smtClean="0"/>
              <a:t> </a:t>
            </a:r>
            <a:r>
              <a:rPr lang="es-PE" sz="3200" dirty="0" err="1" smtClean="0"/>
              <a:t>different</a:t>
            </a:r>
            <a:r>
              <a:rPr lang="es-PE" sz="3200" dirty="0"/>
              <a:t> </a:t>
            </a:r>
            <a:r>
              <a:rPr lang="es-PE" sz="3200" dirty="0" err="1" smtClean="0"/>
              <a:t>from</a:t>
            </a:r>
            <a:r>
              <a:rPr lang="es-PE" sz="3200" dirty="0" smtClean="0"/>
              <a:t> </a:t>
            </a:r>
            <a:r>
              <a:rPr lang="es-PE" sz="3200" dirty="0" err="1" smtClean="0"/>
              <a:t>that</a:t>
            </a:r>
            <a:r>
              <a:rPr lang="es-PE" sz="3200" dirty="0" smtClean="0"/>
              <a:t> </a:t>
            </a:r>
            <a:r>
              <a:rPr lang="es-PE" sz="3200" dirty="0" err="1" smtClean="0"/>
              <a:t>described</a:t>
            </a:r>
            <a:r>
              <a:rPr lang="es-PE" sz="3200" dirty="0" smtClean="0"/>
              <a:t> </a:t>
            </a:r>
            <a:r>
              <a:rPr lang="es-PE" sz="3200" dirty="0" err="1" smtClean="0"/>
              <a:t>by</a:t>
            </a:r>
            <a:r>
              <a:rPr lang="es-PE" sz="3200" dirty="0" smtClean="0"/>
              <a:t> </a:t>
            </a:r>
            <a:r>
              <a:rPr lang="es-PE" sz="3200" dirty="0" err="1" smtClean="0"/>
              <a:t>Translation</a:t>
            </a:r>
            <a:r>
              <a:rPr lang="es-PE" sz="3200" dirty="0" smtClean="0"/>
              <a:t> </a:t>
            </a:r>
            <a:r>
              <a:rPr lang="es-PE" sz="3200" dirty="0" smtClean="0"/>
              <a:t>Studies and </a:t>
            </a:r>
            <a:r>
              <a:rPr lang="es-PE" sz="3200" dirty="0" err="1" smtClean="0"/>
              <a:t>by</a:t>
            </a:r>
            <a:r>
              <a:rPr lang="es-PE" sz="3200" dirty="0" smtClean="0"/>
              <a:t> </a:t>
            </a:r>
            <a:r>
              <a:rPr lang="es-PE" sz="3200" dirty="0" err="1" smtClean="0"/>
              <a:t>scholarship</a:t>
            </a:r>
            <a:r>
              <a:rPr lang="es-PE" sz="3200" dirty="0" smtClean="0"/>
              <a:t> </a:t>
            </a:r>
            <a:r>
              <a:rPr lang="es-PE" sz="3200" dirty="0" err="1" smtClean="0"/>
              <a:t>on</a:t>
            </a:r>
            <a:r>
              <a:rPr lang="es-PE" sz="3200" dirty="0" smtClean="0"/>
              <a:t> </a:t>
            </a:r>
            <a:r>
              <a:rPr lang="es-PE" sz="3200" dirty="0" err="1" smtClean="0"/>
              <a:t>indigenous</a:t>
            </a:r>
            <a:r>
              <a:rPr lang="es-PE" sz="3200" dirty="0" smtClean="0"/>
              <a:t> </a:t>
            </a:r>
            <a:r>
              <a:rPr lang="es-PE" sz="3200" dirty="0" err="1" smtClean="0"/>
              <a:t>movements</a:t>
            </a:r>
            <a:r>
              <a:rPr lang="es-PE" sz="3200" dirty="0" smtClean="0"/>
              <a:t> in Latin </a:t>
            </a:r>
            <a:r>
              <a:rPr lang="es-PE" sz="3200" dirty="0" err="1" smtClean="0"/>
              <a:t>America</a:t>
            </a:r>
            <a:r>
              <a:rPr lang="es-PE" sz="3200" dirty="0" smtClean="0"/>
              <a:t> in </a:t>
            </a:r>
            <a:r>
              <a:rPr lang="es-PE" sz="3200" dirty="0" err="1" smtClean="0"/>
              <a:t>its</a:t>
            </a:r>
            <a:r>
              <a:rPr lang="es-PE" sz="3200" dirty="0" smtClean="0"/>
              <a:t> </a:t>
            </a:r>
            <a:r>
              <a:rPr lang="es-PE" sz="3200" dirty="0" err="1" smtClean="0"/>
              <a:t>focus</a:t>
            </a:r>
            <a:r>
              <a:rPr lang="es-PE" sz="3200" dirty="0" smtClean="0"/>
              <a:t> </a:t>
            </a:r>
            <a:r>
              <a:rPr lang="es-PE" sz="3200" dirty="0" err="1" smtClean="0"/>
              <a:t>on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“</a:t>
            </a:r>
            <a:r>
              <a:rPr lang="es-PE" sz="3200" dirty="0" err="1" smtClean="0"/>
              <a:t>language</a:t>
            </a:r>
            <a:r>
              <a:rPr lang="es-PE" sz="3200" dirty="0" smtClean="0"/>
              <a:t>-culture </a:t>
            </a:r>
            <a:r>
              <a:rPr lang="es-PE" sz="3200" dirty="0" err="1" smtClean="0"/>
              <a:t>nexus</a:t>
            </a:r>
            <a:r>
              <a:rPr lang="es-PE" sz="3200" dirty="0" smtClean="0"/>
              <a:t>”.</a:t>
            </a:r>
            <a:endParaRPr lang="es-PE" sz="3200" dirty="0" smtClean="0"/>
          </a:p>
          <a:p>
            <a:r>
              <a:rPr lang="es-PE" sz="3200" dirty="0" err="1" smtClean="0"/>
              <a:t>Theoretical</a:t>
            </a:r>
            <a:r>
              <a:rPr lang="es-PE" sz="3200" dirty="0" smtClean="0"/>
              <a:t> and </a:t>
            </a:r>
            <a:r>
              <a:rPr lang="es-PE" sz="3200" dirty="0" err="1" smtClean="0"/>
              <a:t>empirical</a:t>
            </a:r>
            <a:r>
              <a:rPr lang="es-PE" sz="3200" dirty="0" smtClean="0"/>
              <a:t> </a:t>
            </a:r>
            <a:r>
              <a:rPr lang="es-PE" sz="3200" dirty="0" err="1" smtClean="0"/>
              <a:t>advances</a:t>
            </a:r>
            <a:r>
              <a:rPr lang="es-PE" sz="3200" dirty="0" smtClean="0"/>
              <a:t> in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study</a:t>
            </a:r>
            <a:r>
              <a:rPr lang="es-PE" sz="3200" dirty="0" smtClean="0"/>
              <a:t> of </a:t>
            </a:r>
            <a:r>
              <a:rPr lang="es-PE" sz="3200" dirty="0" err="1" smtClean="0"/>
              <a:t>language</a:t>
            </a:r>
            <a:r>
              <a:rPr lang="es-PE" sz="3200" dirty="0" smtClean="0"/>
              <a:t> </a:t>
            </a:r>
            <a:r>
              <a:rPr lang="es-PE" sz="3200" dirty="0" err="1" smtClean="0"/>
              <a:t>ideologies</a:t>
            </a:r>
            <a:r>
              <a:rPr lang="es-PE" sz="3200" dirty="0" smtClean="0"/>
              <a:t> can </a:t>
            </a:r>
            <a:r>
              <a:rPr lang="es-PE" sz="3200" dirty="0" err="1" smtClean="0"/>
              <a:t>shed</a:t>
            </a:r>
            <a:r>
              <a:rPr lang="es-PE" sz="3200" dirty="0" smtClean="0"/>
              <a:t> </a:t>
            </a:r>
            <a:r>
              <a:rPr lang="es-PE" sz="3200" dirty="0" smtClean="0"/>
              <a:t>light:</a:t>
            </a:r>
          </a:p>
          <a:p>
            <a:pPr lvl="1"/>
            <a:r>
              <a:rPr lang="es-PE" sz="3000" dirty="0" err="1" smtClean="0"/>
              <a:t>On</a:t>
            </a:r>
            <a:r>
              <a:rPr lang="es-PE" sz="3000" dirty="0" smtClean="0"/>
              <a:t> </a:t>
            </a:r>
            <a:r>
              <a:rPr lang="es-PE" sz="3000" dirty="0" err="1" smtClean="0"/>
              <a:t>how</a:t>
            </a:r>
            <a:r>
              <a:rPr lang="es-PE" sz="3000" dirty="0" smtClean="0"/>
              <a:t> </a:t>
            </a:r>
            <a:r>
              <a:rPr lang="es-PE" sz="3000" dirty="0" err="1" smtClean="0"/>
              <a:t>this</a:t>
            </a:r>
            <a:r>
              <a:rPr lang="es-PE" sz="3000" dirty="0" smtClean="0"/>
              <a:t> </a:t>
            </a:r>
            <a:r>
              <a:rPr lang="es-PE" sz="3000" dirty="0" err="1" smtClean="0"/>
              <a:t>emerging</a:t>
            </a:r>
            <a:r>
              <a:rPr lang="es-PE" sz="3000" dirty="0" smtClean="0"/>
              <a:t> </a:t>
            </a:r>
            <a:r>
              <a:rPr lang="es-PE" sz="3000" dirty="0" err="1" smtClean="0"/>
              <a:t>activism</a:t>
            </a:r>
            <a:r>
              <a:rPr lang="es-PE" sz="3000" dirty="0" smtClean="0"/>
              <a:t> </a:t>
            </a:r>
            <a:r>
              <a:rPr lang="es-PE" sz="3000" dirty="0" err="1" smtClean="0"/>
              <a:t>is</a:t>
            </a:r>
            <a:r>
              <a:rPr lang="es-PE" sz="3000" dirty="0" smtClean="0"/>
              <a:t> </a:t>
            </a:r>
            <a:r>
              <a:rPr lang="es-PE" sz="3000" dirty="0" err="1" smtClean="0"/>
              <a:t>evolving</a:t>
            </a:r>
            <a:r>
              <a:rPr lang="es-PE" sz="3000" dirty="0" smtClean="0"/>
              <a:t>;</a:t>
            </a:r>
            <a:endParaRPr lang="es-PE" sz="3000" dirty="0" smtClean="0"/>
          </a:p>
          <a:p>
            <a:pPr lvl="1"/>
            <a:r>
              <a:rPr lang="es-PE" sz="3000" dirty="0" err="1" smtClean="0"/>
              <a:t>On</a:t>
            </a:r>
            <a:r>
              <a:rPr lang="es-PE" sz="3000" dirty="0" smtClean="0"/>
              <a:t> </a:t>
            </a:r>
            <a:r>
              <a:rPr lang="es-PE" sz="3000" dirty="0" err="1" smtClean="0"/>
              <a:t>aspects</a:t>
            </a:r>
            <a:r>
              <a:rPr lang="es-PE" sz="3000" dirty="0" smtClean="0"/>
              <a:t> of </a:t>
            </a:r>
            <a:r>
              <a:rPr lang="es-PE" sz="3000" dirty="0" err="1" smtClean="0"/>
              <a:t>the</a:t>
            </a:r>
            <a:r>
              <a:rPr lang="es-PE" sz="3000" dirty="0" smtClean="0"/>
              <a:t> </a:t>
            </a:r>
            <a:r>
              <a:rPr lang="es-PE" sz="3000" dirty="0" err="1" smtClean="0"/>
              <a:t>translator</a:t>
            </a:r>
            <a:r>
              <a:rPr lang="es-PE" sz="3000" dirty="0" err="1" smtClean="0"/>
              <a:t>-interpreter</a:t>
            </a:r>
            <a:r>
              <a:rPr lang="es-PE" sz="3000" dirty="0" smtClean="0"/>
              <a:t> </a:t>
            </a:r>
            <a:r>
              <a:rPr lang="es-PE" sz="3000" dirty="0" err="1" smtClean="0"/>
              <a:t>discourses</a:t>
            </a:r>
            <a:r>
              <a:rPr lang="es-PE" sz="3000" dirty="0" smtClean="0"/>
              <a:t> </a:t>
            </a:r>
            <a:r>
              <a:rPr lang="es-PE" sz="3000" dirty="0" err="1" smtClean="0"/>
              <a:t>that</a:t>
            </a:r>
            <a:r>
              <a:rPr lang="es-PE" sz="3000" dirty="0" smtClean="0"/>
              <a:t> run </a:t>
            </a:r>
            <a:r>
              <a:rPr lang="es-PE" sz="3000" dirty="0" err="1" smtClean="0"/>
              <a:t>counter</a:t>
            </a:r>
            <a:r>
              <a:rPr lang="es-PE" sz="3000" dirty="0" smtClean="0"/>
              <a:t> to </a:t>
            </a:r>
            <a:r>
              <a:rPr lang="es-PE" sz="3000" dirty="0" err="1" smtClean="0"/>
              <a:t>the</a:t>
            </a:r>
            <a:r>
              <a:rPr lang="es-PE" sz="3000" dirty="0" smtClean="0"/>
              <a:t> </a:t>
            </a:r>
            <a:r>
              <a:rPr lang="es-PE" sz="3000" dirty="0" smtClean="0"/>
              <a:t>intercultural </a:t>
            </a:r>
            <a:r>
              <a:rPr lang="es-PE" sz="3000" dirty="0" err="1" smtClean="0"/>
              <a:t>values</a:t>
            </a:r>
            <a:r>
              <a:rPr lang="es-PE" sz="3000" dirty="0" smtClean="0"/>
              <a:t> </a:t>
            </a:r>
            <a:r>
              <a:rPr lang="es-PE" sz="3000" dirty="0" err="1" smtClean="0"/>
              <a:t>that</a:t>
            </a:r>
            <a:r>
              <a:rPr lang="es-PE" sz="3000" dirty="0" smtClean="0"/>
              <a:t> </a:t>
            </a:r>
            <a:r>
              <a:rPr lang="es-PE" sz="3000" dirty="0" err="1" smtClean="0"/>
              <a:t>underpin</a:t>
            </a:r>
            <a:r>
              <a:rPr lang="es-PE" sz="3000" dirty="0" smtClean="0"/>
              <a:t> </a:t>
            </a:r>
            <a:r>
              <a:rPr lang="es-PE" sz="3000" dirty="0" err="1" smtClean="0"/>
              <a:t>the</a:t>
            </a:r>
            <a:r>
              <a:rPr lang="es-PE" sz="3000" dirty="0" smtClean="0"/>
              <a:t> training.</a:t>
            </a:r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156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solidFill>
                  <a:schemeClr val="accent1"/>
                </a:solidFill>
              </a:rPr>
              <a:t>Focus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on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the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trainees</a:t>
            </a:r>
            <a:r>
              <a:rPr lang="es-PE" dirty="0" smtClean="0">
                <a:solidFill>
                  <a:schemeClr val="accent1"/>
                </a:solidFill>
              </a:rPr>
              <a:t>’ role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r>
              <a:rPr lang="es-PE" sz="3200" dirty="0" err="1" smtClean="0"/>
              <a:t>For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first</a:t>
            </a:r>
            <a:r>
              <a:rPr lang="es-PE" sz="3200" dirty="0" smtClean="0"/>
              <a:t> time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Peruvian</a:t>
            </a:r>
            <a:r>
              <a:rPr lang="es-PE" sz="3200" dirty="0" smtClean="0"/>
              <a:t> </a:t>
            </a:r>
            <a:r>
              <a:rPr lang="es-PE" sz="3200" dirty="0" err="1" smtClean="0"/>
              <a:t>state</a:t>
            </a:r>
            <a:r>
              <a:rPr lang="es-PE" sz="3200" dirty="0" smtClean="0"/>
              <a:t> </a:t>
            </a:r>
            <a:r>
              <a:rPr lang="es-PE" sz="3200" dirty="0" err="1" smtClean="0"/>
              <a:t>assumes</a:t>
            </a:r>
            <a:r>
              <a:rPr lang="es-PE" sz="3200" dirty="0" smtClean="0"/>
              <a:t>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responsibility</a:t>
            </a:r>
            <a:r>
              <a:rPr lang="es-PE" sz="3200" dirty="0" smtClean="0"/>
              <a:t> of </a:t>
            </a:r>
            <a:r>
              <a:rPr lang="es-PE" sz="3200" dirty="0" err="1" smtClean="0"/>
              <a:t>running</a:t>
            </a:r>
            <a:r>
              <a:rPr lang="es-PE" sz="3200" dirty="0" smtClean="0"/>
              <a:t> </a:t>
            </a:r>
            <a:r>
              <a:rPr lang="es-PE" sz="3200" dirty="0"/>
              <a:t>a </a:t>
            </a:r>
            <a:r>
              <a:rPr lang="es-PE" sz="3200" dirty="0" smtClean="0"/>
              <a:t>training </a:t>
            </a:r>
            <a:r>
              <a:rPr lang="es-PE" sz="3200" dirty="0" err="1" smtClean="0"/>
              <a:t>program</a:t>
            </a:r>
            <a:r>
              <a:rPr lang="es-PE" sz="3200" dirty="0" smtClean="0"/>
              <a:t> </a:t>
            </a:r>
            <a:r>
              <a:rPr lang="es-PE" sz="3200" dirty="0" err="1"/>
              <a:t>for</a:t>
            </a:r>
            <a:r>
              <a:rPr lang="es-PE" sz="3200" dirty="0"/>
              <a:t> </a:t>
            </a:r>
            <a:r>
              <a:rPr lang="es-PE" sz="3200" dirty="0" err="1"/>
              <a:t>translators</a:t>
            </a:r>
            <a:r>
              <a:rPr lang="es-PE" sz="3200" dirty="0"/>
              <a:t> and </a:t>
            </a:r>
            <a:r>
              <a:rPr lang="es-PE" sz="3200" dirty="0" err="1"/>
              <a:t>interpreters</a:t>
            </a:r>
            <a:r>
              <a:rPr lang="es-PE" sz="3200" dirty="0"/>
              <a:t> in </a:t>
            </a:r>
            <a:r>
              <a:rPr lang="es-PE" sz="3200" dirty="0" err="1"/>
              <a:t>indigenous</a:t>
            </a:r>
            <a:r>
              <a:rPr lang="es-PE" sz="3200" dirty="0"/>
              <a:t> </a:t>
            </a:r>
            <a:r>
              <a:rPr lang="es-PE" sz="3200" dirty="0" err="1" smtClean="0"/>
              <a:t>languages</a:t>
            </a:r>
            <a:r>
              <a:rPr lang="es-PE" sz="3200" dirty="0" smtClean="0"/>
              <a:t>.</a:t>
            </a:r>
          </a:p>
          <a:p>
            <a:r>
              <a:rPr lang="es-PE" sz="3200" dirty="0" smtClean="0"/>
              <a:t>251 </a:t>
            </a:r>
            <a:r>
              <a:rPr lang="es-PE" sz="3200" dirty="0" err="1" smtClean="0"/>
              <a:t>speakers</a:t>
            </a:r>
            <a:r>
              <a:rPr lang="es-PE" sz="3200" dirty="0" smtClean="0"/>
              <a:t> of </a:t>
            </a:r>
            <a:r>
              <a:rPr lang="es-PE" sz="3200" dirty="0"/>
              <a:t>35 </a:t>
            </a:r>
            <a:r>
              <a:rPr lang="es-PE" sz="3200" dirty="0" err="1" smtClean="0"/>
              <a:t>indigenous</a:t>
            </a:r>
            <a:r>
              <a:rPr lang="es-PE" sz="3200" dirty="0" smtClean="0"/>
              <a:t> </a:t>
            </a:r>
            <a:r>
              <a:rPr lang="es-PE" sz="3200" dirty="0" err="1" smtClean="0"/>
              <a:t>languages</a:t>
            </a:r>
            <a:r>
              <a:rPr lang="es-PE" sz="3200" dirty="0" smtClean="0"/>
              <a:t> and </a:t>
            </a:r>
            <a:r>
              <a:rPr lang="es-PE" sz="3200" dirty="0" err="1" smtClean="0"/>
              <a:t>Spanish</a:t>
            </a:r>
            <a:r>
              <a:rPr lang="es-PE" sz="3200" dirty="0" smtClean="0"/>
              <a:t> </a:t>
            </a:r>
            <a:r>
              <a:rPr lang="es-PE" sz="3200" dirty="0" err="1" smtClean="0"/>
              <a:t>have</a:t>
            </a:r>
            <a:r>
              <a:rPr lang="es-PE" sz="3200" dirty="0" smtClean="0"/>
              <a:t> </a:t>
            </a:r>
            <a:r>
              <a:rPr lang="es-PE" sz="3200" dirty="0" err="1" smtClean="0"/>
              <a:t>been</a:t>
            </a:r>
            <a:r>
              <a:rPr lang="es-PE" sz="3200" dirty="0" smtClean="0"/>
              <a:t> </a:t>
            </a:r>
            <a:r>
              <a:rPr lang="es-PE" sz="3200" dirty="0" err="1" smtClean="0"/>
              <a:t>trained</a:t>
            </a:r>
            <a:r>
              <a:rPr lang="es-PE" sz="3200" dirty="0" smtClean="0"/>
              <a:t> so </a:t>
            </a:r>
            <a:r>
              <a:rPr lang="es-PE" sz="3200" dirty="0" err="1" smtClean="0"/>
              <a:t>far</a:t>
            </a:r>
            <a:r>
              <a:rPr lang="es-PE" sz="3200" dirty="0" smtClean="0"/>
              <a:t>.</a:t>
            </a:r>
          </a:p>
          <a:p>
            <a:r>
              <a:rPr lang="es-PE" sz="3200" dirty="0" err="1" smtClean="0"/>
              <a:t>This</a:t>
            </a:r>
            <a:r>
              <a:rPr lang="es-PE" sz="3200" dirty="0" smtClean="0"/>
              <a:t> figure </a:t>
            </a:r>
            <a:r>
              <a:rPr lang="es-PE" sz="3200" dirty="0" err="1" smtClean="0"/>
              <a:t>includes</a:t>
            </a:r>
            <a:r>
              <a:rPr lang="es-PE" sz="3200" dirty="0" smtClean="0"/>
              <a:t> </a:t>
            </a:r>
            <a:r>
              <a:rPr lang="es-PE" sz="3200" dirty="0" err="1" smtClean="0"/>
              <a:t>individuals</a:t>
            </a:r>
            <a:r>
              <a:rPr lang="es-PE" sz="3200" dirty="0" smtClean="0"/>
              <a:t> of </a:t>
            </a:r>
            <a:r>
              <a:rPr lang="es-PE" sz="3200" dirty="0" err="1" smtClean="0"/>
              <a:t>very</a:t>
            </a:r>
            <a:r>
              <a:rPr lang="es-PE" sz="3200" dirty="0" smtClean="0"/>
              <a:t> </a:t>
            </a:r>
            <a:r>
              <a:rPr lang="es-PE" sz="3200" dirty="0" err="1" smtClean="0"/>
              <a:t>different</a:t>
            </a:r>
            <a:r>
              <a:rPr lang="es-PE" sz="3200" dirty="0" smtClean="0"/>
              <a:t> </a:t>
            </a:r>
            <a:r>
              <a:rPr lang="es-PE" sz="3200" dirty="0" err="1" smtClean="0"/>
              <a:t>professional</a:t>
            </a:r>
            <a:r>
              <a:rPr lang="es-PE" sz="3200" dirty="0" smtClean="0"/>
              <a:t> </a:t>
            </a:r>
            <a:r>
              <a:rPr lang="es-PE" sz="3200" dirty="0" err="1" smtClean="0"/>
              <a:t>profiles</a:t>
            </a:r>
            <a:r>
              <a:rPr lang="es-PE" sz="3200" dirty="0" smtClean="0"/>
              <a:t>.</a:t>
            </a:r>
          </a:p>
          <a:p>
            <a:r>
              <a:rPr lang="es-PE" sz="3200" dirty="0" err="1" smtClean="0"/>
              <a:t>Few</a:t>
            </a:r>
            <a:r>
              <a:rPr lang="es-PE" sz="3200" dirty="0" smtClean="0"/>
              <a:t> of </a:t>
            </a:r>
            <a:r>
              <a:rPr lang="es-PE" sz="3200" dirty="0" err="1" smtClean="0"/>
              <a:t>them</a:t>
            </a:r>
            <a:r>
              <a:rPr lang="es-PE" sz="3200" dirty="0" smtClean="0"/>
              <a:t> </a:t>
            </a:r>
            <a:r>
              <a:rPr lang="es-PE" sz="3200" dirty="0" err="1" smtClean="0"/>
              <a:t>see</a:t>
            </a:r>
            <a:r>
              <a:rPr lang="es-PE" sz="3200" dirty="0" smtClean="0"/>
              <a:t> </a:t>
            </a:r>
            <a:r>
              <a:rPr lang="es-PE" sz="3200" dirty="0" err="1" smtClean="0"/>
              <a:t>themselves</a:t>
            </a:r>
            <a:r>
              <a:rPr lang="es-PE" sz="3200" dirty="0" smtClean="0"/>
              <a:t> </a:t>
            </a:r>
            <a:r>
              <a:rPr lang="es-PE" sz="3200" dirty="0" err="1" smtClean="0"/>
              <a:t>only</a:t>
            </a:r>
            <a:r>
              <a:rPr lang="es-PE" sz="3200" dirty="0" smtClean="0"/>
              <a:t> as </a:t>
            </a:r>
            <a:r>
              <a:rPr lang="es-PE" sz="3200" dirty="0" err="1" smtClean="0"/>
              <a:t>translators</a:t>
            </a:r>
            <a:r>
              <a:rPr lang="es-PE" sz="3200" dirty="0" smtClean="0"/>
              <a:t> </a:t>
            </a:r>
            <a:r>
              <a:rPr lang="es-PE" sz="3200" dirty="0" err="1" smtClean="0"/>
              <a:t>or</a:t>
            </a:r>
            <a:r>
              <a:rPr lang="es-PE" sz="3200" dirty="0" smtClean="0"/>
              <a:t> </a:t>
            </a:r>
            <a:r>
              <a:rPr lang="es-PE" sz="3200" dirty="0" err="1" smtClean="0"/>
              <a:t>interpreters</a:t>
            </a:r>
            <a:r>
              <a:rPr lang="es-PE" sz="3200" dirty="0" smtClean="0"/>
              <a:t>.</a:t>
            </a:r>
          </a:p>
          <a:p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6427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040421" cy="5148064"/>
          </a:xfrm>
        </p:spPr>
      </p:pic>
    </p:spTree>
    <p:extLst>
      <p:ext uri="{BB962C8B-B14F-4D97-AF65-F5344CB8AC3E}">
        <p14:creationId xmlns:p14="http://schemas.microsoft.com/office/powerpoint/2010/main" val="22405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68952" cy="5521335"/>
          </a:xfrm>
        </p:spPr>
      </p:pic>
    </p:spTree>
    <p:extLst>
      <p:ext uri="{BB962C8B-B14F-4D97-AF65-F5344CB8AC3E}">
        <p14:creationId xmlns:p14="http://schemas.microsoft.com/office/powerpoint/2010/main" val="3100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131"/>
            <a:ext cx="7920880" cy="5871422"/>
          </a:xfrm>
        </p:spPr>
      </p:pic>
    </p:spTree>
    <p:extLst>
      <p:ext uri="{BB962C8B-B14F-4D97-AF65-F5344CB8AC3E}">
        <p14:creationId xmlns:p14="http://schemas.microsoft.com/office/powerpoint/2010/main" val="22455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920880" cy="5541142"/>
          </a:xfrm>
        </p:spPr>
      </p:pic>
    </p:spTree>
    <p:extLst>
      <p:ext uri="{BB962C8B-B14F-4D97-AF65-F5344CB8AC3E}">
        <p14:creationId xmlns:p14="http://schemas.microsoft.com/office/powerpoint/2010/main" val="23512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266"/>
            <a:ext cx="7848872" cy="5828698"/>
          </a:xfrm>
        </p:spPr>
      </p:pic>
    </p:spTree>
    <p:extLst>
      <p:ext uri="{BB962C8B-B14F-4D97-AF65-F5344CB8AC3E}">
        <p14:creationId xmlns:p14="http://schemas.microsoft.com/office/powerpoint/2010/main" val="17585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827464"/>
          </a:xfrm>
        </p:spPr>
      </p:pic>
    </p:spTree>
    <p:extLst>
      <p:ext uri="{BB962C8B-B14F-4D97-AF65-F5344CB8AC3E}">
        <p14:creationId xmlns:p14="http://schemas.microsoft.com/office/powerpoint/2010/main" val="29691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accent1"/>
                </a:solidFill>
              </a:rPr>
              <a:t>Framework and </a:t>
            </a:r>
            <a:r>
              <a:rPr lang="es-PE" dirty="0" err="1" smtClean="0">
                <a:solidFill>
                  <a:schemeClr val="accent1"/>
                </a:solidFill>
              </a:rPr>
              <a:t>methodology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sz="3500" dirty="0" err="1" smtClean="0"/>
              <a:t>Theoretical</a:t>
            </a:r>
            <a:r>
              <a:rPr lang="es-PE" sz="3500" dirty="0" smtClean="0"/>
              <a:t> </a:t>
            </a:r>
            <a:r>
              <a:rPr lang="es-PE" sz="3500" dirty="0" err="1" smtClean="0"/>
              <a:t>framework</a:t>
            </a:r>
            <a:endParaRPr lang="es-PE" sz="3500" dirty="0" smtClean="0"/>
          </a:p>
          <a:p>
            <a:pPr lvl="1">
              <a:buFont typeface="Courier New" pitchFamily="49" charset="0"/>
              <a:buChar char="o"/>
            </a:pPr>
            <a:r>
              <a:rPr lang="es-PE" sz="3500" dirty="0" err="1" smtClean="0"/>
              <a:t>Activism</a:t>
            </a:r>
            <a:r>
              <a:rPr lang="es-PE" sz="3500" dirty="0" smtClean="0"/>
              <a:t> in </a:t>
            </a:r>
            <a:r>
              <a:rPr lang="es-PE" sz="3500" dirty="0" err="1" smtClean="0"/>
              <a:t>translation</a:t>
            </a:r>
            <a:r>
              <a:rPr lang="es-PE" sz="3500" dirty="0" smtClean="0"/>
              <a:t> &amp; </a:t>
            </a:r>
            <a:r>
              <a:rPr lang="es-PE" sz="3500" dirty="0" err="1" smtClean="0"/>
              <a:t>interpreting</a:t>
            </a:r>
            <a:r>
              <a:rPr lang="es-PE" sz="3500" dirty="0" smtClean="0"/>
              <a:t> </a:t>
            </a:r>
            <a:r>
              <a:rPr lang="es-PE" sz="3500" dirty="0" err="1" smtClean="0"/>
              <a:t>studies</a:t>
            </a:r>
            <a:r>
              <a:rPr lang="es-PE" sz="3500" dirty="0" smtClean="0"/>
              <a:t> </a:t>
            </a:r>
            <a:r>
              <a:rPr lang="es-PE" sz="2800" dirty="0" smtClean="0"/>
              <a:t>(Baker 2006, 2009; Wolf 2012; </a:t>
            </a:r>
            <a:r>
              <a:rPr lang="es-PE" sz="2800" dirty="0" err="1" smtClean="0"/>
              <a:t>Angelelli</a:t>
            </a:r>
            <a:r>
              <a:rPr lang="es-PE" sz="2800" dirty="0" smtClean="0"/>
              <a:t> 2012)</a:t>
            </a:r>
          </a:p>
          <a:p>
            <a:pPr lvl="1">
              <a:buFont typeface="Courier New" pitchFamily="49" charset="0"/>
              <a:buChar char="o"/>
            </a:pPr>
            <a:r>
              <a:rPr lang="es-PE" sz="3500" dirty="0" err="1" smtClean="0"/>
              <a:t>Self</a:t>
            </a:r>
            <a:r>
              <a:rPr lang="es-PE" sz="3500" dirty="0" err="1" smtClean="0"/>
              <a:t>-representation</a:t>
            </a:r>
            <a:r>
              <a:rPr lang="es-PE" sz="3500" dirty="0" smtClean="0"/>
              <a:t> </a:t>
            </a:r>
            <a:r>
              <a:rPr lang="es-PE" sz="3500" dirty="0"/>
              <a:t>&amp; </a:t>
            </a:r>
            <a:r>
              <a:rPr lang="es-PE" sz="3500" dirty="0" err="1"/>
              <a:t>indigenous</a:t>
            </a:r>
            <a:r>
              <a:rPr lang="es-PE" sz="3500" dirty="0"/>
              <a:t> </a:t>
            </a:r>
            <a:r>
              <a:rPr lang="es-PE" sz="3500" dirty="0" err="1"/>
              <a:t>movements</a:t>
            </a:r>
            <a:r>
              <a:rPr lang="es-PE" sz="3500" dirty="0"/>
              <a:t> </a:t>
            </a:r>
            <a:r>
              <a:rPr lang="es-PE" sz="2800" dirty="0"/>
              <a:t>(Patrick 2007; Warren &amp; Jackson 2003; Graham 2003)</a:t>
            </a:r>
            <a:endParaRPr lang="es-PE" sz="2800" dirty="0" smtClean="0"/>
          </a:p>
          <a:p>
            <a:pPr lvl="1">
              <a:buFont typeface="Courier New" pitchFamily="49" charset="0"/>
              <a:buChar char="o"/>
            </a:pPr>
            <a:r>
              <a:rPr lang="es-PE" sz="3500" dirty="0" err="1" smtClean="0"/>
              <a:t>Language</a:t>
            </a:r>
            <a:r>
              <a:rPr lang="es-PE" sz="3500" dirty="0" smtClean="0"/>
              <a:t> </a:t>
            </a:r>
            <a:r>
              <a:rPr lang="es-PE" sz="3500" dirty="0" err="1" smtClean="0"/>
              <a:t>ideologies</a:t>
            </a:r>
            <a:r>
              <a:rPr lang="es-PE" sz="3500" dirty="0" smtClean="0"/>
              <a:t> </a:t>
            </a:r>
            <a:r>
              <a:rPr lang="es-PE" sz="2800" dirty="0" smtClean="0"/>
              <a:t>(</a:t>
            </a:r>
            <a:r>
              <a:rPr lang="es-PE" sz="2800" dirty="0" err="1" smtClean="0"/>
              <a:t>Woolard</a:t>
            </a:r>
            <a:r>
              <a:rPr lang="es-PE" sz="2800" dirty="0" smtClean="0"/>
              <a:t> 2012; Irvine &amp; Gal 2000; </a:t>
            </a:r>
            <a:r>
              <a:rPr lang="es-PE" sz="2800" dirty="0" err="1" smtClean="0"/>
              <a:t>Kroskrity</a:t>
            </a:r>
            <a:r>
              <a:rPr lang="es-PE" sz="2800" dirty="0" smtClean="0"/>
              <a:t> 2006, 2000; </a:t>
            </a:r>
            <a:r>
              <a:rPr lang="es-PE" sz="2800" dirty="0" err="1" smtClean="0"/>
              <a:t>Siegel</a:t>
            </a:r>
            <a:r>
              <a:rPr lang="es-PE" sz="2800" dirty="0" smtClean="0"/>
              <a:t> 2006)</a:t>
            </a:r>
          </a:p>
          <a:p>
            <a:r>
              <a:rPr lang="es-PE" sz="3500" dirty="0" smtClean="0"/>
              <a:t>Data and </a:t>
            </a:r>
            <a:r>
              <a:rPr lang="es-PE" sz="3500" dirty="0" err="1" smtClean="0"/>
              <a:t>methodology</a:t>
            </a:r>
            <a:endParaRPr lang="es-PE" sz="3500" dirty="0" smtClean="0"/>
          </a:p>
          <a:p>
            <a:pPr lvl="1">
              <a:buFont typeface="Courier New" pitchFamily="49" charset="0"/>
              <a:buChar char="o"/>
            </a:pPr>
            <a:r>
              <a:rPr lang="es-PE" sz="3500" dirty="0" err="1" smtClean="0"/>
              <a:t>Ethnographic</a:t>
            </a:r>
            <a:r>
              <a:rPr lang="es-PE" sz="3500" dirty="0" smtClean="0"/>
              <a:t> </a:t>
            </a:r>
            <a:r>
              <a:rPr lang="es-PE" sz="3500" dirty="0" err="1" smtClean="0"/>
              <a:t>observation</a:t>
            </a:r>
            <a:r>
              <a:rPr lang="es-PE" sz="3500" dirty="0" smtClean="0"/>
              <a:t>; interviews, </a:t>
            </a:r>
            <a:r>
              <a:rPr lang="es-PE" sz="3500" dirty="0" err="1" smtClean="0"/>
              <a:t>focus</a:t>
            </a:r>
            <a:r>
              <a:rPr lang="es-PE" sz="3500" dirty="0" smtClean="0"/>
              <a:t> </a:t>
            </a:r>
            <a:r>
              <a:rPr lang="es-PE" sz="3500" dirty="0" err="1" smtClean="0"/>
              <a:t>groups</a:t>
            </a:r>
            <a:r>
              <a:rPr lang="es-PE" sz="3500" dirty="0" smtClean="0"/>
              <a:t> </a:t>
            </a:r>
            <a:r>
              <a:rPr lang="es-PE" sz="2800" dirty="0" smtClean="0"/>
              <a:t>(Huaraz, Lima, </a:t>
            </a:r>
            <a:r>
              <a:rPr lang="es-PE" sz="2800" dirty="0" err="1" smtClean="0"/>
              <a:t>Quillabamba</a:t>
            </a:r>
            <a:r>
              <a:rPr lang="es-PE" sz="2800" dirty="0" smtClean="0"/>
              <a:t>, Ucayali).</a:t>
            </a:r>
          </a:p>
          <a:p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6487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455</TotalTime>
  <Words>2276</Words>
  <Application>Microsoft Office PowerPoint</Application>
  <PresentationFormat>On-screen Show (4:3)</PresentationFormat>
  <Paragraphs>139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Mincho</vt:lpstr>
      <vt:lpstr>Arial</vt:lpstr>
      <vt:lpstr>Calibri</vt:lpstr>
      <vt:lpstr>Courier New</vt:lpstr>
      <vt:lpstr>Franklin Gothic Book</vt:lpstr>
      <vt:lpstr>Perpetua</vt:lpstr>
      <vt:lpstr>Times New Roman</vt:lpstr>
      <vt:lpstr>Wingdings</vt:lpstr>
      <vt:lpstr>Wingdings 2</vt:lpstr>
      <vt:lpstr>Equidad</vt:lpstr>
      <vt:lpstr>PowerPoint Presentation</vt:lpstr>
      <vt:lpstr>Focus on the trainees’ role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Framework and methodology</vt:lpstr>
      <vt:lpstr>Role duality of the trainees</vt:lpstr>
      <vt:lpstr>Convergence and professionalisation</vt:lpstr>
      <vt:lpstr>Language conflictivity</vt:lpstr>
      <vt:lpstr>Language ideologisation</vt:lpstr>
      <vt:lpstr>Purism: example</vt:lpstr>
      <vt:lpstr>Ruralisation: example</vt:lpstr>
      <vt:lpstr>Linguistic and cultural essentialism</vt:lpstr>
      <vt:lpstr>Notions of “authenticity”: examples</vt:lpstr>
      <vt:lpstr>Pending questions</vt:lpstr>
      <vt:lpstr>Preliminary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cultural ideologies in indigenous interpreting and translation in Peru</dc:title>
  <dc:creator>Luis</dc:creator>
  <cp:lastModifiedBy>Rosaleen Howard</cp:lastModifiedBy>
  <cp:revision>48</cp:revision>
  <dcterms:created xsi:type="dcterms:W3CDTF">2016-04-04T17:09:46Z</dcterms:created>
  <dcterms:modified xsi:type="dcterms:W3CDTF">2016-04-14T11:53:47Z</dcterms:modified>
</cp:coreProperties>
</file>